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6224" autoAdjust="0"/>
  </p:normalViewPr>
  <p:slideViewPr>
    <p:cSldViewPr snapToGrid="0" snapToObjects="1">
      <p:cViewPr varScale="1">
        <p:scale>
          <a:sx n="106" d="100"/>
          <a:sy n="106" d="100"/>
        </p:scale>
        <p:origin x="40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enzomacedo/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enzomacedo/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enzomacedo/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nzomacedo/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53961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Produced by: Renzo Macedo</a:t>
            </a:r>
          </a:p>
          <a:p>
            <a:r>
              <a:rPr lang="en-US" dirty="0">
                <a:solidFill>
                  <a:schemeClr val="bg2"/>
                </a:solidFill>
                <a:latin typeface="Abadi" panose="020B0604020104020204" pitchFamily="34" charset="0"/>
                <a:ea typeface="SF Pro" pitchFamily="2" charset="0"/>
                <a:cs typeface="SF Pro" pitchFamily="2" charset="0"/>
              </a:rPr>
              <a:t>Date: 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https://github.com/renzomacedo/DataScienceCapstone/blob/main/labs-jupyter-spacex-Data%20wrangling.ipynb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ángulo 1">
            <a:extLst>
              <a:ext uri="{FF2B5EF4-FFF2-40B4-BE49-F238E27FC236}">
                <a16:creationId xmlns:a16="http://schemas.microsoft.com/office/drawing/2014/main" id="{6025E861-03FE-CD48-5348-614892D737AF}"/>
              </a:ext>
            </a:extLst>
          </p:cNvPr>
          <p:cNvSpPr/>
          <p:nvPr/>
        </p:nvSpPr>
        <p:spPr>
          <a:xfrm>
            <a:off x="1059255" y="2426329"/>
            <a:ext cx="1312753" cy="932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 null values</a:t>
            </a:r>
          </a:p>
        </p:txBody>
      </p:sp>
      <p:sp>
        <p:nvSpPr>
          <p:cNvPr id="3" name="Rectángulo 2">
            <a:extLst>
              <a:ext uri="{FF2B5EF4-FFF2-40B4-BE49-F238E27FC236}">
                <a16:creationId xmlns:a16="http://schemas.microsoft.com/office/drawing/2014/main" id="{317D560E-916A-F676-7936-3D85A144B0BA}"/>
              </a:ext>
            </a:extLst>
          </p:cNvPr>
          <p:cNvSpPr/>
          <p:nvPr/>
        </p:nvSpPr>
        <p:spPr>
          <a:xfrm>
            <a:off x="2813652" y="2073243"/>
            <a:ext cx="1312753" cy="1638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number of launch on each site</a:t>
            </a:r>
          </a:p>
        </p:txBody>
      </p:sp>
      <p:sp>
        <p:nvSpPr>
          <p:cNvPr id="6" name="Rectángulo 5">
            <a:extLst>
              <a:ext uri="{FF2B5EF4-FFF2-40B4-BE49-F238E27FC236}">
                <a16:creationId xmlns:a16="http://schemas.microsoft.com/office/drawing/2014/main" id="{70B5FD89-F804-DF62-44C3-82C076100CA7}"/>
              </a:ext>
            </a:extLst>
          </p:cNvPr>
          <p:cNvSpPr/>
          <p:nvPr/>
        </p:nvSpPr>
        <p:spPr>
          <a:xfrm>
            <a:off x="4713549" y="2073244"/>
            <a:ext cx="1382451" cy="1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number and occurrence of each orbit</a:t>
            </a:r>
          </a:p>
        </p:txBody>
      </p:sp>
      <p:sp>
        <p:nvSpPr>
          <p:cNvPr id="7" name="Rectángulo 6">
            <a:extLst>
              <a:ext uri="{FF2B5EF4-FFF2-40B4-BE49-F238E27FC236}">
                <a16:creationId xmlns:a16="http://schemas.microsoft.com/office/drawing/2014/main" id="{20FF7139-5342-FACB-EA23-695D6F0EAA1E}"/>
              </a:ext>
            </a:extLst>
          </p:cNvPr>
          <p:cNvSpPr/>
          <p:nvPr/>
        </p:nvSpPr>
        <p:spPr>
          <a:xfrm>
            <a:off x="6471719" y="2073243"/>
            <a:ext cx="1312753" cy="1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effectLst/>
                <a:latin typeface="-apple-system"/>
              </a:rPr>
              <a:t>Calculate the number and occurrence of mission outcome per orbit type</a:t>
            </a:r>
          </a:p>
        </p:txBody>
      </p:sp>
      <p:sp>
        <p:nvSpPr>
          <p:cNvPr id="9" name="Rectángulo 8">
            <a:extLst>
              <a:ext uri="{FF2B5EF4-FFF2-40B4-BE49-F238E27FC236}">
                <a16:creationId xmlns:a16="http://schemas.microsoft.com/office/drawing/2014/main" id="{D8B81053-6C74-51DF-2C99-9E741EF334B9}"/>
              </a:ext>
            </a:extLst>
          </p:cNvPr>
          <p:cNvSpPr/>
          <p:nvPr/>
        </p:nvSpPr>
        <p:spPr>
          <a:xfrm>
            <a:off x="8098129" y="2073243"/>
            <a:ext cx="1312753" cy="1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0" dirty="0">
                <a:effectLst/>
                <a:latin typeface="-apple-system"/>
              </a:rPr>
              <a:t>Create a landing outcome label from Outcome column</a:t>
            </a:r>
          </a:p>
        </p:txBody>
      </p:sp>
      <p:sp>
        <p:nvSpPr>
          <p:cNvPr id="10" name="Rectángulo 9">
            <a:extLst>
              <a:ext uri="{FF2B5EF4-FFF2-40B4-BE49-F238E27FC236}">
                <a16:creationId xmlns:a16="http://schemas.microsoft.com/office/drawing/2014/main" id="{85A73A7E-E89B-7502-9044-72F704A5FE76}"/>
              </a:ext>
            </a:extLst>
          </p:cNvPr>
          <p:cNvSpPr/>
          <p:nvPr/>
        </p:nvSpPr>
        <p:spPr>
          <a:xfrm>
            <a:off x="9716724" y="2073243"/>
            <a:ext cx="1312753" cy="1638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Calculate the success rate</a:t>
            </a:r>
          </a:p>
        </p:txBody>
      </p:sp>
      <p:cxnSp>
        <p:nvCxnSpPr>
          <p:cNvPr id="12" name="Conector recto de flecha 11">
            <a:extLst>
              <a:ext uri="{FF2B5EF4-FFF2-40B4-BE49-F238E27FC236}">
                <a16:creationId xmlns:a16="http://schemas.microsoft.com/office/drawing/2014/main" id="{C44449E2-CCE0-BC98-A583-53C1B0A81CFF}"/>
              </a:ext>
            </a:extLst>
          </p:cNvPr>
          <p:cNvCxnSpPr>
            <a:stCxn id="2" idx="3"/>
          </p:cNvCxnSpPr>
          <p:nvPr/>
        </p:nvCxnSpPr>
        <p:spPr>
          <a:xfrm flipV="1">
            <a:off x="2372008" y="2888055"/>
            <a:ext cx="409110" cy="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AA897248-DC99-8F77-1C4F-25570274C8EA}"/>
              </a:ext>
            </a:extLst>
          </p:cNvPr>
          <p:cNvCxnSpPr>
            <a:stCxn id="3" idx="3"/>
            <a:endCxn id="6" idx="1"/>
          </p:cNvCxnSpPr>
          <p:nvPr/>
        </p:nvCxnSpPr>
        <p:spPr>
          <a:xfrm>
            <a:off x="4126405" y="2892582"/>
            <a:ext cx="58714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41B1EE08-84EE-BDDC-CD8F-935039191DCE}"/>
              </a:ext>
            </a:extLst>
          </p:cNvPr>
          <p:cNvCxnSpPr>
            <a:endCxn id="7" idx="1"/>
          </p:cNvCxnSpPr>
          <p:nvPr/>
        </p:nvCxnSpPr>
        <p:spPr>
          <a:xfrm>
            <a:off x="6096000" y="2888055"/>
            <a:ext cx="375719" cy="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339D75C5-068B-D82C-D50B-215D91910501}"/>
              </a:ext>
            </a:extLst>
          </p:cNvPr>
          <p:cNvCxnSpPr>
            <a:stCxn id="7" idx="3"/>
            <a:endCxn id="9" idx="1"/>
          </p:cNvCxnSpPr>
          <p:nvPr/>
        </p:nvCxnSpPr>
        <p:spPr>
          <a:xfrm>
            <a:off x="7784472" y="2892582"/>
            <a:ext cx="313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F09FA386-204A-40DB-CEFC-B20271B25474}"/>
              </a:ext>
            </a:extLst>
          </p:cNvPr>
          <p:cNvCxnSpPr>
            <a:endCxn id="10" idx="1"/>
          </p:cNvCxnSpPr>
          <p:nvPr/>
        </p:nvCxnSpPr>
        <p:spPr>
          <a:xfrm flipV="1">
            <a:off x="9410882" y="2892582"/>
            <a:ext cx="3058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pic>
        <p:nvPicPr>
          <p:cNvPr id="6" name="Marcador de contenido 5">
            <a:extLst>
              <a:ext uri="{FF2B5EF4-FFF2-40B4-BE49-F238E27FC236}">
                <a16:creationId xmlns:a16="http://schemas.microsoft.com/office/drawing/2014/main" id="{8E00BAC3-2166-D06E-1E8D-6FAB84CA723B}"/>
              </a:ext>
            </a:extLst>
          </p:cNvPr>
          <p:cNvPicPr>
            <a:picLocks noGrp="1" noChangeAspect="1"/>
          </p:cNvPicPr>
          <p:nvPr>
            <p:ph idx="4294967295"/>
          </p:nvPr>
        </p:nvPicPr>
        <p:blipFill>
          <a:blip r:embed="rId3"/>
          <a:stretch>
            <a:fillRect/>
          </a:stretch>
        </p:blipFill>
        <p:spPr>
          <a:xfrm>
            <a:off x="770011" y="1825625"/>
            <a:ext cx="2724206" cy="1216339"/>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Imagen 7">
            <a:extLst>
              <a:ext uri="{FF2B5EF4-FFF2-40B4-BE49-F238E27FC236}">
                <a16:creationId xmlns:a16="http://schemas.microsoft.com/office/drawing/2014/main" id="{1DE1E49C-9F87-F555-4D3D-92A8781FDBAF}"/>
              </a:ext>
            </a:extLst>
          </p:cNvPr>
          <p:cNvPicPr>
            <a:picLocks noChangeAspect="1"/>
          </p:cNvPicPr>
          <p:nvPr/>
        </p:nvPicPr>
        <p:blipFill>
          <a:blip r:embed="rId4"/>
          <a:stretch>
            <a:fillRect/>
          </a:stretch>
        </p:blipFill>
        <p:spPr>
          <a:xfrm>
            <a:off x="3784347" y="1825624"/>
            <a:ext cx="6119557" cy="1216339"/>
          </a:xfrm>
          <a:prstGeom prst="rect">
            <a:avLst/>
          </a:prstGeom>
        </p:spPr>
      </p:pic>
      <p:pic>
        <p:nvPicPr>
          <p:cNvPr id="10" name="Imagen 9">
            <a:extLst>
              <a:ext uri="{FF2B5EF4-FFF2-40B4-BE49-F238E27FC236}">
                <a16:creationId xmlns:a16="http://schemas.microsoft.com/office/drawing/2014/main" id="{6ACA5C08-3209-0396-BCF7-BFAC42032EFE}"/>
              </a:ext>
            </a:extLst>
          </p:cNvPr>
          <p:cNvPicPr>
            <a:picLocks noChangeAspect="1"/>
          </p:cNvPicPr>
          <p:nvPr/>
        </p:nvPicPr>
        <p:blipFill>
          <a:blip r:embed="rId5"/>
          <a:stretch>
            <a:fillRect/>
          </a:stretch>
        </p:blipFill>
        <p:spPr>
          <a:xfrm>
            <a:off x="696268" y="3196627"/>
            <a:ext cx="2264918" cy="1601710"/>
          </a:xfrm>
          <a:prstGeom prst="rect">
            <a:avLst/>
          </a:prstGeom>
        </p:spPr>
      </p:pic>
      <p:pic>
        <p:nvPicPr>
          <p:cNvPr id="12" name="Imagen 11">
            <a:extLst>
              <a:ext uri="{FF2B5EF4-FFF2-40B4-BE49-F238E27FC236}">
                <a16:creationId xmlns:a16="http://schemas.microsoft.com/office/drawing/2014/main" id="{E33464B0-06D0-BE19-7B42-3B720D7A02D0}"/>
              </a:ext>
            </a:extLst>
          </p:cNvPr>
          <p:cNvPicPr>
            <a:picLocks noChangeAspect="1"/>
          </p:cNvPicPr>
          <p:nvPr/>
        </p:nvPicPr>
        <p:blipFill>
          <a:blip r:embed="rId6"/>
          <a:stretch>
            <a:fillRect/>
          </a:stretch>
        </p:blipFill>
        <p:spPr>
          <a:xfrm>
            <a:off x="3313568" y="3207867"/>
            <a:ext cx="6138712" cy="1216339"/>
          </a:xfrm>
          <a:prstGeom prst="rect">
            <a:avLst/>
          </a:prstGeom>
        </p:spPr>
      </p:pic>
      <p:pic>
        <p:nvPicPr>
          <p:cNvPr id="14" name="Imagen 13">
            <a:extLst>
              <a:ext uri="{FF2B5EF4-FFF2-40B4-BE49-F238E27FC236}">
                <a16:creationId xmlns:a16="http://schemas.microsoft.com/office/drawing/2014/main" id="{41642A08-590F-659D-B120-25AF2492C303}"/>
              </a:ext>
            </a:extLst>
          </p:cNvPr>
          <p:cNvPicPr>
            <a:picLocks noChangeAspect="1"/>
          </p:cNvPicPr>
          <p:nvPr/>
        </p:nvPicPr>
        <p:blipFill>
          <a:blip r:embed="rId7"/>
          <a:stretch>
            <a:fillRect/>
          </a:stretch>
        </p:blipFill>
        <p:spPr>
          <a:xfrm>
            <a:off x="770011" y="5056000"/>
            <a:ext cx="6317115" cy="1216339"/>
          </a:xfrm>
          <a:prstGeom prst="rect">
            <a:avLst/>
          </a:prstGeom>
        </p:spPr>
      </p:pic>
      <p:pic>
        <p:nvPicPr>
          <p:cNvPr id="16" name="Imagen 15">
            <a:extLst>
              <a:ext uri="{FF2B5EF4-FFF2-40B4-BE49-F238E27FC236}">
                <a16:creationId xmlns:a16="http://schemas.microsoft.com/office/drawing/2014/main" id="{24D29502-3B3D-04A7-57D4-A32EF8A73615}"/>
              </a:ext>
            </a:extLst>
          </p:cNvPr>
          <p:cNvPicPr>
            <a:picLocks noChangeAspect="1"/>
          </p:cNvPicPr>
          <p:nvPr/>
        </p:nvPicPr>
        <p:blipFill>
          <a:blip r:embed="rId8"/>
          <a:stretch>
            <a:fillRect/>
          </a:stretch>
        </p:blipFill>
        <p:spPr>
          <a:xfrm>
            <a:off x="7337712" y="4670629"/>
            <a:ext cx="2419319" cy="1601710"/>
          </a:xfrm>
          <a:prstGeom prst="rect">
            <a:avLst/>
          </a:prstGeom>
        </p:spPr>
      </p:pic>
      <p:sp>
        <p:nvSpPr>
          <p:cNvPr id="18" name="CuadroTexto 17">
            <a:extLst>
              <a:ext uri="{FF2B5EF4-FFF2-40B4-BE49-F238E27FC236}">
                <a16:creationId xmlns:a16="http://schemas.microsoft.com/office/drawing/2014/main" id="{6703D260-E091-E956-9BC1-BFB729E6F7A6}"/>
              </a:ext>
            </a:extLst>
          </p:cNvPr>
          <p:cNvSpPr txBox="1"/>
          <p:nvPr/>
        </p:nvSpPr>
        <p:spPr>
          <a:xfrm>
            <a:off x="696267" y="6319350"/>
            <a:ext cx="9950607" cy="369332"/>
          </a:xfrm>
          <a:prstGeom prst="rect">
            <a:avLst/>
          </a:prstGeom>
          <a:noFill/>
        </p:spPr>
        <p:txBody>
          <a:bodyPr wrap="square">
            <a:spAutoFit/>
          </a:bodyPr>
          <a:lstStyle/>
          <a:p>
            <a:r>
              <a:rPr lang="en-US" dirty="0"/>
              <a:t>https://github.com/renzomacedo/DataScienceCapstone/blob/main/jupyter-labs-eda-dataviz.ipynb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1400"/>
              </a:spcBef>
              <a:buFontTx/>
              <a:buChar char="-"/>
            </a:pPr>
            <a:r>
              <a:rPr lang="en-US" sz="18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8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8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8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800" dirty="0">
                <a:solidFill>
                  <a:schemeClr val="bg2">
                    <a:lumMod val="50000"/>
                  </a:schemeClr>
                </a:solidFill>
                <a:latin typeface="Abadi"/>
              </a:rPr>
              <a:t>The failed landing outcomes in drone ship, their booster version and launch site names.</a:t>
            </a:r>
            <a:endParaRPr lang="en-US" sz="2400" dirty="0">
              <a:solidFill>
                <a:schemeClr val="accent3">
                  <a:lumMod val="25000"/>
                </a:schemeClr>
              </a:solidFill>
              <a:latin typeface="Abadi"/>
            </a:endParaRPr>
          </a:p>
          <a:p>
            <a:pPr marL="0" indent="0">
              <a:buNone/>
            </a:pPr>
            <a:endParaRPr lang="en-US" dirty="0">
              <a:hlinkClick r:id="rId3"/>
            </a:endParaRPr>
          </a:p>
          <a:p>
            <a:pPr marL="0" indent="0">
              <a:buNone/>
            </a:pPr>
            <a:r>
              <a:rPr lang="en-US" dirty="0">
                <a:hlinkClick r:id="rId3"/>
              </a:rPr>
              <a:t>https://github.com/renzomacedo/DataScienceCapstone/blob/main/jupyter-labs-eda-sql-coursera_sqllite.ipynb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0" indent="0">
              <a:lnSpc>
                <a:spcPct val="100000"/>
              </a:lnSpc>
              <a:spcBef>
                <a:spcPts val="1400"/>
              </a:spcBef>
              <a:buNone/>
            </a:pPr>
            <a:endParaRPr lang="en-US" sz="2200" dirty="0">
              <a:solidFill>
                <a:schemeClr val="bg2">
                  <a:lumMod val="50000"/>
                </a:schemeClr>
              </a:solidFill>
              <a:latin typeface="Abadi" panose="020B0604020104020204" pitchFamily="34" charset="0"/>
              <a:hlinkClick r:id="rId3"/>
            </a:endParaRPr>
          </a:p>
          <a:p>
            <a:pPr marL="0" indent="0">
              <a:lnSpc>
                <a:spcPct val="100000"/>
              </a:lnSpc>
              <a:spcBef>
                <a:spcPts val="1400"/>
              </a:spcBef>
              <a:buNone/>
            </a:pPr>
            <a:r>
              <a:rPr lang="en-US" sz="2200" dirty="0">
                <a:solidFill>
                  <a:schemeClr val="bg2">
                    <a:lumMod val="50000"/>
                  </a:schemeClr>
                </a:solidFill>
                <a:latin typeface="Abadi" panose="020B0604020104020204" pitchFamily="34" charset="0"/>
                <a:hlinkClick r:id="rId3"/>
              </a:rPr>
              <a:t>https://github.com/renzomacedo/DataScienceCapstone/blob/main/lab_jupyter_launch_site_location.ipynb</a:t>
            </a:r>
            <a:endParaRPr lang="en-US" sz="2200" dirty="0">
              <a:solidFill>
                <a:schemeClr val="bg2">
                  <a:lumMod val="50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Imagen 5">
            <a:extLst>
              <a:ext uri="{FF2B5EF4-FFF2-40B4-BE49-F238E27FC236}">
                <a16:creationId xmlns:a16="http://schemas.microsoft.com/office/drawing/2014/main" id="{45EB4B01-30DA-943E-EADC-E482E7879630}"/>
              </a:ext>
            </a:extLst>
          </p:cNvPr>
          <p:cNvPicPr>
            <a:picLocks noChangeAspect="1"/>
          </p:cNvPicPr>
          <p:nvPr/>
        </p:nvPicPr>
        <p:blipFill>
          <a:blip r:embed="rId4">
            <a:alphaModFix amt="35000"/>
          </a:blip>
          <a:stretch>
            <a:fillRect/>
          </a:stretch>
        </p:blipFill>
        <p:spPr>
          <a:xfrm>
            <a:off x="2610532" y="1539766"/>
            <a:ext cx="6834557" cy="409213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marL="0" indent="0">
              <a:lnSpc>
                <a:spcPct val="100000"/>
              </a:lnSpc>
              <a:spcBef>
                <a:spcPts val="1400"/>
              </a:spcBef>
              <a:buNone/>
            </a:pP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rgbClr val="1C7DDB"/>
              </a:solidFill>
              <a:latin typeface="Abadi" panose="020B0604020104020204" pitchFamily="34" charset="0"/>
            </a:endParaRPr>
          </a:p>
          <a:p>
            <a:pPr marL="0" indent="0">
              <a:lnSpc>
                <a:spcPct val="100000"/>
              </a:lnSpc>
              <a:spcBef>
                <a:spcPts val="1400"/>
              </a:spcBef>
              <a:buNone/>
            </a:pPr>
            <a:endParaRPr lang="en-US" sz="2200" dirty="0">
              <a:solidFill>
                <a:srgbClr val="1C7DDB"/>
              </a:solidFill>
              <a:latin typeface="Abadi" panose="020B0604020104020204" pitchFamily="34" charset="0"/>
            </a:endParaRPr>
          </a:p>
          <a:p>
            <a:pPr marL="0" indent="0">
              <a:buNone/>
            </a:pPr>
            <a:r>
              <a:rPr lang="en-US" dirty="0">
                <a:hlinkClick r:id="rId3"/>
              </a:rPr>
              <a:t>https://github.com/renzomacedo/DataScienceCapstone/blob/main/spacex_dash_app.py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050" name="Picture 2">
            <a:extLst>
              <a:ext uri="{FF2B5EF4-FFF2-40B4-BE49-F238E27FC236}">
                <a16:creationId xmlns:a16="http://schemas.microsoft.com/office/drawing/2014/main" id="{44A30CEB-071F-8D04-B47D-2DB9F44EA7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77" t="17622" r="12795" b="42376"/>
          <a:stretch/>
        </p:blipFill>
        <p:spPr bwMode="auto">
          <a:xfrm>
            <a:off x="932506" y="3675707"/>
            <a:ext cx="3123447" cy="11104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2A7AF17-95CC-7AF6-974C-80F2ECD1DA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359" b="30136"/>
          <a:stretch/>
        </p:blipFill>
        <p:spPr bwMode="auto">
          <a:xfrm>
            <a:off x="4558802" y="3663879"/>
            <a:ext cx="3462997" cy="11176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1157F43-327D-2A1E-D058-7DB0C4B90B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3255" r="1731" b="7612"/>
          <a:stretch/>
        </p:blipFill>
        <p:spPr bwMode="auto">
          <a:xfrm>
            <a:off x="8201034" y="3675707"/>
            <a:ext cx="3447062" cy="111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loaded the data using </a:t>
            </a:r>
            <a:r>
              <a:rPr lang="en-US" sz="2800" dirty="0" err="1">
                <a:solidFill>
                  <a:schemeClr val="accent3">
                    <a:lumMod val="25000"/>
                  </a:schemeClr>
                </a:solidFill>
                <a:latin typeface="Abadi" panose="020B0604020104020204" pitchFamily="34" charset="0"/>
              </a:rPr>
              <a:t>numpy</a:t>
            </a:r>
            <a:r>
              <a:rPr lang="en-US" sz="28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800" dirty="0">
                <a:solidFill>
                  <a:schemeClr val="accent3">
                    <a:lumMod val="25000"/>
                  </a:schemeClr>
                </a:solidFill>
                <a:latin typeface="Abadi" panose="020B0604020104020204" pitchFamily="34" charset="0"/>
              </a:rPr>
              <a:t>We built different machine learning models and tune different hyperparameters using </a:t>
            </a:r>
            <a:r>
              <a:rPr lang="en-US" sz="2800" dirty="0" err="1">
                <a:solidFill>
                  <a:schemeClr val="accent3">
                    <a:lumMod val="25000"/>
                  </a:schemeClr>
                </a:solidFill>
                <a:latin typeface="Abadi" panose="020B0604020104020204" pitchFamily="34" charset="0"/>
              </a:rPr>
              <a:t>GridSearchCV</a:t>
            </a:r>
            <a:r>
              <a:rPr lang="en-US" sz="2800" dirty="0">
                <a:solidFill>
                  <a:schemeClr val="accent3">
                    <a:lumMod val="25000"/>
                  </a:schemeClr>
                </a:solidFill>
                <a:latin typeface="Abadi" panose="020B0604020104020204" pitchFamily="34" charset="0"/>
              </a:rPr>
              <a:t>.</a:t>
            </a:r>
          </a:p>
          <a:p>
            <a:pPr>
              <a:lnSpc>
                <a:spcPct val="100000"/>
              </a:lnSpc>
              <a:spcBef>
                <a:spcPts val="1400"/>
              </a:spcBef>
            </a:pPr>
            <a:r>
              <a:rPr lang="en-US" sz="28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800" dirty="0">
                <a:solidFill>
                  <a:schemeClr val="accent3">
                    <a:lumMod val="25000"/>
                  </a:schemeClr>
                </a:solidFill>
                <a:latin typeface="Abadi" panose="020B0604020104020204" pitchFamily="34" charset="0"/>
              </a:rPr>
              <a:t>We found the best performing classification model.</a:t>
            </a:r>
          </a:p>
          <a:p>
            <a:pPr marL="0" indent="0">
              <a:lnSpc>
                <a:spcPct val="100000"/>
              </a:lnSpc>
              <a:spcBef>
                <a:spcPts val="1400"/>
              </a:spcBef>
              <a:buNone/>
            </a:pPr>
            <a:endParaRPr lang="en-US" sz="2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800" dirty="0">
                <a:solidFill>
                  <a:schemeClr val="accent3">
                    <a:lumMod val="25000"/>
                  </a:schemeClr>
                </a:solidFill>
                <a:latin typeface="Abadi" panose="020B0604020104020204" pitchFamily="34" charset="0"/>
                <a:hlinkClick r:id="rId3"/>
              </a:rPr>
              <a:t>https://github.com/renzomacedo/DataScienceCapstone/blob/main/SpaceX_Machine%20Learning%20Prediction_Part_5.ipynb</a:t>
            </a:r>
            <a:endParaRPr lang="en-US" sz="28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39506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t>The Logistic Regression, SVM and KNN models are the best in prediction accuracy</a:t>
            </a:r>
          </a:p>
          <a:p>
            <a:pPr lvl="1"/>
            <a:r>
              <a:rPr lang="en-US" sz="1800" dirty="0"/>
              <a:t>Low weighted payloads perform better than heavier payloads</a:t>
            </a:r>
          </a:p>
          <a:p>
            <a:pPr lvl="1"/>
            <a:r>
              <a:rPr lang="en-US" sz="1800" dirty="0"/>
              <a:t>The success rate of SpaceX launches is directly proportional to the time in years due to the refinement of the launches.</a:t>
            </a:r>
          </a:p>
          <a:p>
            <a:pPr lvl="1"/>
            <a:r>
              <a:rPr lang="en-US" sz="1800" dirty="0"/>
              <a:t>The launcher place KSC LC 39A had the most successful launches site</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Launches from CCAFS </a:t>
            </a:r>
            <a:r>
              <a:rPr lang="en-US" sz="2200" dirty="0" err="1">
                <a:solidFill>
                  <a:schemeClr val="accent3">
                    <a:lumMod val="25000"/>
                  </a:schemeClr>
                </a:solidFill>
                <a:latin typeface="Abadi" panose="020B0604020104020204" pitchFamily="34" charset="0"/>
              </a:rPr>
              <a:t>scl</a:t>
            </a:r>
            <a:r>
              <a:rPr lang="en-US" sz="2200" dirty="0">
                <a:solidFill>
                  <a:schemeClr val="accent3">
                    <a:lumMod val="25000"/>
                  </a:schemeClr>
                </a:solidFill>
                <a:latin typeface="Abadi" panose="020B0604020104020204" pitchFamily="34" charset="0"/>
              </a:rPr>
              <a:t> 40 are higher than launches form other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Marcador de contenido 5">
            <a:extLst>
              <a:ext uri="{FF2B5EF4-FFF2-40B4-BE49-F238E27FC236}">
                <a16:creationId xmlns:a16="http://schemas.microsoft.com/office/drawing/2014/main" id="{840D6434-8EE8-0C9B-F486-D86235AF9315}"/>
              </a:ext>
            </a:extLst>
          </p:cNvPr>
          <p:cNvPicPr>
            <a:picLocks noGrp="1" noChangeAspect="1"/>
          </p:cNvPicPr>
          <p:nvPr>
            <p:ph idx="4294967295"/>
          </p:nvPr>
        </p:nvPicPr>
        <p:blipFill>
          <a:blip r:embed="rId3"/>
          <a:stretch>
            <a:fillRect/>
          </a:stretch>
        </p:blipFill>
        <p:spPr>
          <a:xfrm>
            <a:off x="1281246" y="2057400"/>
            <a:ext cx="9493130" cy="279105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631733"/>
            <a:ext cx="10594770" cy="2249612"/>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Higher the payload mass for the CCAFS SLC 40 launch site, the higher the success rate of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a:extLst>
              <a:ext uri="{FF2B5EF4-FFF2-40B4-BE49-F238E27FC236}">
                <a16:creationId xmlns:a16="http://schemas.microsoft.com/office/drawing/2014/main" id="{81D1D913-230C-3901-78BA-1A692CD62A4E}"/>
              </a:ext>
            </a:extLst>
          </p:cNvPr>
          <p:cNvPicPr>
            <a:picLocks noChangeAspect="1"/>
          </p:cNvPicPr>
          <p:nvPr/>
        </p:nvPicPr>
        <p:blipFill>
          <a:blip r:embed="rId3"/>
          <a:stretch>
            <a:fillRect/>
          </a:stretch>
        </p:blipFill>
        <p:spPr>
          <a:xfrm>
            <a:off x="827219" y="1564367"/>
            <a:ext cx="10401183" cy="206736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8244"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a:extLst>
              <a:ext uri="{FF2B5EF4-FFF2-40B4-BE49-F238E27FC236}">
                <a16:creationId xmlns:a16="http://schemas.microsoft.com/office/drawing/2014/main" id="{3ADB556D-0226-67A6-B958-69EA7C80A09A}"/>
              </a:ext>
            </a:extLst>
          </p:cNvPr>
          <p:cNvPicPr>
            <a:picLocks noChangeAspect="1"/>
          </p:cNvPicPr>
          <p:nvPr/>
        </p:nvPicPr>
        <p:blipFill>
          <a:blip r:embed="rId3"/>
          <a:stretch>
            <a:fillRect/>
          </a:stretch>
        </p:blipFill>
        <p:spPr>
          <a:xfrm>
            <a:off x="5916056" y="2408976"/>
            <a:ext cx="4002481" cy="283048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770736"/>
            <a:ext cx="10651978" cy="21106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in the LEO orbit, success is related to the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a:extLst>
              <a:ext uri="{FF2B5EF4-FFF2-40B4-BE49-F238E27FC236}">
                <a16:creationId xmlns:a16="http://schemas.microsoft.com/office/drawing/2014/main" id="{0A093279-CCED-635F-231F-9CCA693BA482}"/>
              </a:ext>
            </a:extLst>
          </p:cNvPr>
          <p:cNvPicPr>
            <a:picLocks noChangeAspect="1"/>
          </p:cNvPicPr>
          <p:nvPr/>
        </p:nvPicPr>
        <p:blipFill>
          <a:blip r:embed="rId3"/>
          <a:stretch>
            <a:fillRect/>
          </a:stretch>
        </p:blipFill>
        <p:spPr>
          <a:xfrm>
            <a:off x="770010" y="1590238"/>
            <a:ext cx="10651979" cy="211060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382437" cy="19261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strong correlation between ISS and Payload at the range around 2000, as well as between GTO and the range of 4000-8000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a:extLst>
              <a:ext uri="{FF2B5EF4-FFF2-40B4-BE49-F238E27FC236}">
                <a16:creationId xmlns:a16="http://schemas.microsoft.com/office/drawing/2014/main" id="{A8EE6BF1-5F36-E409-2B40-CA7EB378B92B}"/>
              </a:ext>
            </a:extLst>
          </p:cNvPr>
          <p:cNvPicPr>
            <a:picLocks noChangeAspect="1"/>
          </p:cNvPicPr>
          <p:nvPr/>
        </p:nvPicPr>
        <p:blipFill>
          <a:blip r:embed="rId3"/>
          <a:stretch>
            <a:fillRect/>
          </a:stretch>
        </p:blipFill>
        <p:spPr>
          <a:xfrm>
            <a:off x="770011" y="4273236"/>
            <a:ext cx="10382437" cy="199910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rate has increased significantly since 2013 and </a:t>
            </a:r>
            <a:r>
              <a:rPr lang="en-US" sz="2200" dirty="0" err="1">
                <a:solidFill>
                  <a:schemeClr val="accent3">
                    <a:lumMod val="25000"/>
                  </a:schemeClr>
                </a:solidFill>
                <a:latin typeface="Abadi" panose="020B0604020104020204" pitchFamily="34" charset="0"/>
              </a:rPr>
              <a:t>stablised</a:t>
            </a:r>
            <a:r>
              <a:rPr lang="en-US" sz="2200" dirty="0">
                <a:solidFill>
                  <a:schemeClr val="accent3">
                    <a:lumMod val="25000"/>
                  </a:schemeClr>
                </a:solidFill>
                <a:latin typeface="Abadi" panose="020B0604020104020204" pitchFamily="34" charset="0"/>
              </a:rPr>
              <a:t> since 2019, due to advance in technologic</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a:extLst>
              <a:ext uri="{FF2B5EF4-FFF2-40B4-BE49-F238E27FC236}">
                <a16:creationId xmlns:a16="http://schemas.microsoft.com/office/drawing/2014/main" id="{34F8CA56-E4BA-B5CF-E637-87D51C0CBD9B}"/>
              </a:ext>
            </a:extLst>
          </p:cNvPr>
          <p:cNvPicPr>
            <a:picLocks noChangeAspect="1"/>
          </p:cNvPicPr>
          <p:nvPr/>
        </p:nvPicPr>
        <p:blipFill>
          <a:blip r:embed="rId3"/>
          <a:stretch>
            <a:fillRect/>
          </a:stretch>
        </p:blipFill>
        <p:spPr>
          <a:xfrm>
            <a:off x="6024959" y="1981199"/>
            <a:ext cx="4856869" cy="321549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Marcador de contenido 5">
            <a:extLst>
              <a:ext uri="{FF2B5EF4-FFF2-40B4-BE49-F238E27FC236}">
                <a16:creationId xmlns:a16="http://schemas.microsoft.com/office/drawing/2014/main" id="{BB63DB00-6F94-6AB4-65B8-E38DA97ABD0E}"/>
              </a:ext>
            </a:extLst>
          </p:cNvPr>
          <p:cNvPicPr>
            <a:picLocks noGrp="1" noChangeAspect="1"/>
          </p:cNvPicPr>
          <p:nvPr>
            <p:ph idx="4294967295"/>
          </p:nvPr>
        </p:nvPicPr>
        <p:blipFill>
          <a:blip r:embed="rId3"/>
          <a:stretch>
            <a:fillRect/>
          </a:stretch>
        </p:blipFill>
        <p:spPr>
          <a:xfrm>
            <a:off x="7369521" y="1609038"/>
            <a:ext cx="3575652" cy="836550"/>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Rectangle 1">
            <a:extLst>
              <a:ext uri="{FF2B5EF4-FFF2-40B4-BE49-F238E27FC236}">
                <a16:creationId xmlns:a16="http://schemas.microsoft.com/office/drawing/2014/main" id="{AF0D6E04-31B2-8221-7153-D58E7ED3E555}"/>
              </a:ext>
            </a:extLst>
          </p:cNvPr>
          <p:cNvSpPr>
            <a:spLocks noChangeArrowheads="1"/>
          </p:cNvSpPr>
          <p:nvPr/>
        </p:nvSpPr>
        <p:spPr bwMode="auto">
          <a:xfrm>
            <a:off x="6324078" y="3238178"/>
            <a:ext cx="4480999"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ar(--jp-code-font-family)"/>
              </a:rPr>
              <a:t>[('CCAFS LC-40',), ('VAFB SLC-4E',), ('KSC LC-39A',), ('CCAFS SLC-40',)]</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CuadroTexto 8">
            <a:extLst>
              <a:ext uri="{FF2B5EF4-FFF2-40B4-BE49-F238E27FC236}">
                <a16:creationId xmlns:a16="http://schemas.microsoft.com/office/drawing/2014/main" id="{731A5A3B-4019-EEE3-35D1-D09BA8B4A837}"/>
              </a:ext>
            </a:extLst>
          </p:cNvPr>
          <p:cNvSpPr txBox="1"/>
          <p:nvPr/>
        </p:nvSpPr>
        <p:spPr>
          <a:xfrm>
            <a:off x="685800" y="1825625"/>
            <a:ext cx="3922414" cy="2749471"/>
          </a:xfrm>
          <a:prstGeom prst="rect">
            <a:avLst/>
          </a:prstGeom>
          <a:noFill/>
        </p:spPr>
        <p:txBody>
          <a:bodyPr wrap="square">
            <a:spAutoFit/>
          </a:bodyPr>
          <a:lstStyle/>
          <a:p>
            <a:pPr>
              <a:spcBef>
                <a:spcPts val="1400"/>
              </a:spcBef>
            </a:pPr>
            <a:r>
              <a:rPr lang="en-US" sz="1800" dirty="0">
                <a:latin typeface="Abadi" panose="020B0604020104020204" pitchFamily="34" charset="0"/>
              </a:rPr>
              <a:t>We used the key word </a:t>
            </a:r>
            <a:r>
              <a:rPr lang="en-US" sz="1800" b="1" dirty="0">
                <a:latin typeface="Abadi" panose="020B0604020104020204" pitchFamily="34" charset="0"/>
              </a:rPr>
              <a:t>DISTINCT</a:t>
            </a:r>
            <a:r>
              <a:rPr lang="en-US" sz="1800" dirty="0">
                <a:latin typeface="Abadi" panose="020B0604020104020204" pitchFamily="34" charset="0"/>
              </a:rPr>
              <a:t> to show only unique launch sites from the SpaceX data.</a:t>
            </a:r>
          </a:p>
          <a:p>
            <a:pPr>
              <a:spcBef>
                <a:spcPts val="1400"/>
              </a:spcBef>
            </a:pPr>
            <a:endParaRPr lang="en-US" dirty="0">
              <a:latin typeface="Abadi" panose="020B0604020104020204" pitchFamily="34" charset="0"/>
            </a:endParaRPr>
          </a:p>
          <a:p>
            <a:pPr>
              <a:spcBef>
                <a:spcPts val="1400"/>
              </a:spcBef>
            </a:pPr>
            <a:endParaRPr lang="en-US" sz="1800" dirty="0">
              <a:latin typeface="Abadi" panose="020B0604020104020204" pitchFamily="34" charset="0"/>
            </a:endParaRPr>
          </a:p>
          <a:p>
            <a:pPr>
              <a:spcBef>
                <a:spcPts val="1400"/>
              </a:spcBef>
            </a:pPr>
            <a:endParaRPr lang="en-US" dirty="0">
              <a:latin typeface="Abadi" panose="020B0604020104020204" pitchFamily="34" charset="0"/>
            </a:endParaRPr>
          </a:p>
          <a:p>
            <a:pPr>
              <a:spcBef>
                <a:spcPts val="1400"/>
              </a:spcBef>
            </a:pPr>
            <a:endParaRPr lang="en-US" sz="18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E1902285-4DA7-5DF0-4069-C6A8B43E962D}"/>
              </a:ext>
            </a:extLst>
          </p:cNvPr>
          <p:cNvPicPr>
            <a:picLocks noChangeAspect="1"/>
          </p:cNvPicPr>
          <p:nvPr/>
        </p:nvPicPr>
        <p:blipFill>
          <a:blip r:embed="rId3"/>
          <a:stretch>
            <a:fillRect/>
          </a:stretch>
        </p:blipFill>
        <p:spPr>
          <a:xfrm>
            <a:off x="28575" y="2127886"/>
            <a:ext cx="12134850" cy="14287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sum all column data about Payload mass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58573626-689B-6072-44B2-38D276384625}"/>
              </a:ext>
            </a:extLst>
          </p:cNvPr>
          <p:cNvPicPr>
            <a:picLocks noChangeAspect="1"/>
          </p:cNvPicPr>
          <p:nvPr/>
        </p:nvPicPr>
        <p:blipFill>
          <a:blip r:embed="rId3"/>
          <a:stretch>
            <a:fillRect/>
          </a:stretch>
        </p:blipFill>
        <p:spPr>
          <a:xfrm>
            <a:off x="3943350" y="2933700"/>
            <a:ext cx="4305300" cy="9906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 where  Booster version is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0BB504AF-AA1E-99B1-FC34-F102D113CAA8}"/>
              </a:ext>
            </a:extLst>
          </p:cNvPr>
          <p:cNvPicPr>
            <a:picLocks noChangeAspect="1"/>
          </p:cNvPicPr>
          <p:nvPr/>
        </p:nvPicPr>
        <p:blipFill>
          <a:blip r:embed="rId3"/>
          <a:stretch>
            <a:fillRect/>
          </a:stretch>
        </p:blipFill>
        <p:spPr>
          <a:xfrm>
            <a:off x="3209925" y="2971800"/>
            <a:ext cx="5772150" cy="9144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get the dates of the first successful landing outcome on ground pad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A03D7FCA-638A-EE5E-E728-59705EECF4B1}"/>
              </a:ext>
            </a:extLst>
          </p:cNvPr>
          <p:cNvPicPr>
            <a:picLocks noChangeAspect="1"/>
          </p:cNvPicPr>
          <p:nvPr/>
        </p:nvPicPr>
        <p:blipFill>
          <a:blip r:embed="rId3"/>
          <a:stretch>
            <a:fillRect/>
          </a:stretch>
        </p:blipFill>
        <p:spPr>
          <a:xfrm>
            <a:off x="3162300" y="2938462"/>
            <a:ext cx="5867400" cy="9810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used the WHERE clause to filter for boosters which have successfully landed on drone ship and applied the AND condition to determine successful landing with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8DB9913B-1DD4-A359-DCF9-9B46C567E4FD}"/>
              </a:ext>
            </a:extLst>
          </p:cNvPr>
          <p:cNvPicPr>
            <a:picLocks noChangeAspect="1"/>
          </p:cNvPicPr>
          <p:nvPr/>
        </p:nvPicPr>
        <p:blipFill>
          <a:blip r:embed="rId3"/>
          <a:stretch>
            <a:fillRect/>
          </a:stretch>
        </p:blipFill>
        <p:spPr>
          <a:xfrm>
            <a:off x="1595437" y="2967037"/>
            <a:ext cx="9001125" cy="9239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493822"/>
            <a:ext cx="10077271" cy="507899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EA59E33C-89EB-098C-0E00-609AC55C88B8}"/>
              </a:ext>
            </a:extLst>
          </p:cNvPr>
          <p:cNvPicPr>
            <a:picLocks noChangeAspect="1"/>
          </p:cNvPicPr>
          <p:nvPr/>
        </p:nvPicPr>
        <p:blipFill>
          <a:blip r:embed="rId3"/>
          <a:stretch>
            <a:fillRect/>
          </a:stretch>
        </p:blipFill>
        <p:spPr>
          <a:xfrm>
            <a:off x="2652712" y="2466975"/>
            <a:ext cx="6886575" cy="19240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6F4377AD-C88E-A229-DF1C-8A7AF7DCF632}"/>
              </a:ext>
            </a:extLst>
          </p:cNvPr>
          <p:cNvPicPr>
            <a:picLocks noChangeAspect="1"/>
          </p:cNvPicPr>
          <p:nvPr/>
        </p:nvPicPr>
        <p:blipFill>
          <a:blip r:embed="rId3"/>
          <a:stretch>
            <a:fillRect/>
          </a:stretch>
        </p:blipFill>
        <p:spPr>
          <a:xfrm>
            <a:off x="9525" y="2876550"/>
            <a:ext cx="12172950" cy="11049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EB3A5839-6389-2772-5372-6F4D8FE2F58F}"/>
              </a:ext>
            </a:extLst>
          </p:cNvPr>
          <p:cNvPicPr>
            <a:picLocks noChangeAspect="1"/>
          </p:cNvPicPr>
          <p:nvPr/>
        </p:nvPicPr>
        <p:blipFill>
          <a:blip r:embed="rId3"/>
          <a:stretch>
            <a:fillRect/>
          </a:stretch>
        </p:blipFill>
        <p:spPr>
          <a:xfrm>
            <a:off x="142875" y="2924175"/>
            <a:ext cx="11906250" cy="10096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5">
            <a:extLst>
              <a:ext uri="{FF2B5EF4-FFF2-40B4-BE49-F238E27FC236}">
                <a16:creationId xmlns:a16="http://schemas.microsoft.com/office/drawing/2014/main" id="{9A5318EE-4E35-16D2-5814-FD7A09DC7C5F}"/>
              </a:ext>
            </a:extLst>
          </p:cNvPr>
          <p:cNvPicPr>
            <a:picLocks noChangeAspect="1"/>
          </p:cNvPicPr>
          <p:nvPr/>
        </p:nvPicPr>
        <p:blipFill>
          <a:blip r:embed="rId3"/>
          <a:stretch>
            <a:fillRect/>
          </a:stretch>
        </p:blipFill>
        <p:spPr>
          <a:xfrm>
            <a:off x="3496211" y="3091179"/>
            <a:ext cx="4293185" cy="301123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Marcador de contenido 5">
            <a:extLst>
              <a:ext uri="{FF2B5EF4-FFF2-40B4-BE49-F238E27FC236}">
                <a16:creationId xmlns:a16="http://schemas.microsoft.com/office/drawing/2014/main" id="{8C81F274-A806-6D58-7A30-6E2409C8AD7A}"/>
              </a:ext>
            </a:extLst>
          </p:cNvPr>
          <p:cNvPicPr>
            <a:picLocks noGrp="1" noChangeAspect="1"/>
          </p:cNvPicPr>
          <p:nvPr>
            <p:ph idx="4294967295"/>
          </p:nvPr>
        </p:nvPicPr>
        <p:blipFill>
          <a:blip r:embed="rId3"/>
          <a:stretch>
            <a:fillRect/>
          </a:stretch>
        </p:blipFill>
        <p:spPr>
          <a:xfrm>
            <a:off x="1223205" y="1875054"/>
            <a:ext cx="9745589"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
        <p:nvSpPr>
          <p:cNvPr id="7" name="CuadroTexto 6">
            <a:extLst>
              <a:ext uri="{FF2B5EF4-FFF2-40B4-BE49-F238E27FC236}">
                <a16:creationId xmlns:a16="http://schemas.microsoft.com/office/drawing/2014/main" id="{3DAA6068-39B3-62B5-45AD-6F15C890AC84}"/>
              </a:ext>
            </a:extLst>
          </p:cNvPr>
          <p:cNvSpPr txBox="1"/>
          <p:nvPr/>
        </p:nvSpPr>
        <p:spPr>
          <a:xfrm>
            <a:off x="1946495" y="1514775"/>
            <a:ext cx="7847533" cy="369332"/>
          </a:xfrm>
          <a:prstGeom prst="rect">
            <a:avLst/>
          </a:prstGeom>
          <a:noFill/>
        </p:spPr>
        <p:txBody>
          <a:bodyPr wrap="none" rtlCol="0">
            <a:spAutoFit/>
          </a:bodyPr>
          <a:lstStyle/>
          <a:p>
            <a:r>
              <a:rPr lang="en-US" dirty="0"/>
              <a:t>All launch site of SpaceX is located in United Stated coast, in Florida and California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Marcador de contenido 3">
            <a:extLst>
              <a:ext uri="{FF2B5EF4-FFF2-40B4-BE49-F238E27FC236}">
                <a16:creationId xmlns:a16="http://schemas.microsoft.com/office/drawing/2014/main" id="{9A9502BD-04CB-1ABD-21A7-DCCFA69CE2E2}"/>
              </a:ext>
            </a:extLst>
          </p:cNvPr>
          <p:cNvPicPr>
            <a:picLocks noGrp="1" noChangeAspect="1"/>
          </p:cNvPicPr>
          <p:nvPr>
            <p:ph idx="4294967295"/>
          </p:nvPr>
        </p:nvPicPr>
        <p:blipFill>
          <a:blip r:embed="rId3"/>
          <a:stretch>
            <a:fillRect/>
          </a:stretch>
        </p:blipFill>
        <p:spPr>
          <a:xfrm>
            <a:off x="1086881" y="1825625"/>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 on the map</a:t>
            </a:r>
          </a:p>
        </p:txBody>
      </p:sp>
      <p:pic>
        <p:nvPicPr>
          <p:cNvPr id="7" name="Imagen 6">
            <a:extLst>
              <a:ext uri="{FF2B5EF4-FFF2-40B4-BE49-F238E27FC236}">
                <a16:creationId xmlns:a16="http://schemas.microsoft.com/office/drawing/2014/main" id="{CE3F2921-774E-8A61-E4CD-89E0ADD47C21}"/>
              </a:ext>
            </a:extLst>
          </p:cNvPr>
          <p:cNvPicPr>
            <a:picLocks noChangeAspect="1"/>
          </p:cNvPicPr>
          <p:nvPr/>
        </p:nvPicPr>
        <p:blipFill>
          <a:blip r:embed="rId4"/>
          <a:stretch>
            <a:fillRect/>
          </a:stretch>
        </p:blipFill>
        <p:spPr>
          <a:xfrm>
            <a:off x="8226724" y="4671554"/>
            <a:ext cx="2605746" cy="1554838"/>
          </a:xfrm>
          <a:prstGeom prst="rect">
            <a:avLst/>
          </a:prstGeom>
        </p:spPr>
      </p:pic>
      <p:pic>
        <p:nvPicPr>
          <p:cNvPr id="10" name="Imagen 9">
            <a:extLst>
              <a:ext uri="{FF2B5EF4-FFF2-40B4-BE49-F238E27FC236}">
                <a16:creationId xmlns:a16="http://schemas.microsoft.com/office/drawing/2014/main" id="{BAC9BC1F-3BE0-C7F6-C436-EFE521F984B5}"/>
              </a:ext>
            </a:extLst>
          </p:cNvPr>
          <p:cNvPicPr>
            <a:picLocks noChangeAspect="1"/>
          </p:cNvPicPr>
          <p:nvPr/>
        </p:nvPicPr>
        <p:blipFill>
          <a:blip r:embed="rId5"/>
          <a:stretch>
            <a:fillRect/>
          </a:stretch>
        </p:blipFill>
        <p:spPr>
          <a:xfrm>
            <a:off x="8849242" y="2166383"/>
            <a:ext cx="1983228" cy="1734824"/>
          </a:xfrm>
          <a:prstGeom prst="rect">
            <a:avLst/>
          </a:prstGeom>
        </p:spPr>
      </p:pic>
      <p:pic>
        <p:nvPicPr>
          <p:cNvPr id="12" name="Imagen 11">
            <a:extLst>
              <a:ext uri="{FF2B5EF4-FFF2-40B4-BE49-F238E27FC236}">
                <a16:creationId xmlns:a16="http://schemas.microsoft.com/office/drawing/2014/main" id="{509373A0-C2EA-F1A1-669D-96184CCCAC01}"/>
              </a:ext>
            </a:extLst>
          </p:cNvPr>
          <p:cNvPicPr>
            <a:picLocks noChangeAspect="1"/>
          </p:cNvPicPr>
          <p:nvPr/>
        </p:nvPicPr>
        <p:blipFill>
          <a:blip r:embed="rId6"/>
          <a:stretch>
            <a:fillRect/>
          </a:stretch>
        </p:blipFill>
        <p:spPr>
          <a:xfrm>
            <a:off x="7092600" y="3901207"/>
            <a:ext cx="1134124" cy="990600"/>
          </a:xfrm>
          <a:prstGeom prst="rect">
            <a:avLst/>
          </a:prstGeom>
        </p:spPr>
      </p:pic>
      <p:pic>
        <p:nvPicPr>
          <p:cNvPr id="14" name="Imagen 13">
            <a:extLst>
              <a:ext uri="{FF2B5EF4-FFF2-40B4-BE49-F238E27FC236}">
                <a16:creationId xmlns:a16="http://schemas.microsoft.com/office/drawing/2014/main" id="{FEA9C491-FEAC-BDF2-878B-4B4C7F994AEC}"/>
              </a:ext>
            </a:extLst>
          </p:cNvPr>
          <p:cNvPicPr>
            <a:picLocks noChangeAspect="1"/>
          </p:cNvPicPr>
          <p:nvPr/>
        </p:nvPicPr>
        <p:blipFill>
          <a:blip r:embed="rId7"/>
          <a:stretch>
            <a:fillRect/>
          </a:stretch>
        </p:blipFill>
        <p:spPr>
          <a:xfrm>
            <a:off x="1148358" y="3901207"/>
            <a:ext cx="1769490" cy="1305538"/>
          </a:xfrm>
          <a:prstGeom prst="rect">
            <a:avLst/>
          </a:prstGeom>
        </p:spPr>
      </p:pic>
      <p:sp>
        <p:nvSpPr>
          <p:cNvPr id="15" name="CuadroTexto 14">
            <a:extLst>
              <a:ext uri="{FF2B5EF4-FFF2-40B4-BE49-F238E27FC236}">
                <a16:creationId xmlns:a16="http://schemas.microsoft.com/office/drawing/2014/main" id="{4EB66BDB-ED6F-50BC-6F16-3E270CC8D999}"/>
              </a:ext>
            </a:extLst>
          </p:cNvPr>
          <p:cNvSpPr txBox="1"/>
          <p:nvPr/>
        </p:nvSpPr>
        <p:spPr>
          <a:xfrm>
            <a:off x="1086881" y="6319350"/>
            <a:ext cx="6474016" cy="369332"/>
          </a:xfrm>
          <a:prstGeom prst="rect">
            <a:avLst/>
          </a:prstGeom>
          <a:noFill/>
        </p:spPr>
        <p:txBody>
          <a:bodyPr wrap="none" rtlCol="0">
            <a:spAutoFit/>
          </a:bodyPr>
          <a:lstStyle/>
          <a:p>
            <a:r>
              <a:rPr lang="en-US" dirty="0">
                <a:solidFill>
                  <a:srgbClr val="00B050"/>
                </a:solidFill>
              </a:rPr>
              <a:t>Green marker </a:t>
            </a:r>
            <a:r>
              <a:rPr lang="en-US" dirty="0"/>
              <a:t>show successful launches and </a:t>
            </a:r>
            <a:r>
              <a:rPr lang="en-US" dirty="0">
                <a:solidFill>
                  <a:srgbClr val="FF0000"/>
                </a:solidFill>
              </a:rPr>
              <a:t>red mark </a:t>
            </a:r>
            <a:r>
              <a:rPr lang="en-US" dirty="0"/>
              <a:t>show </a:t>
            </a:r>
            <a:r>
              <a:rPr lang="en-US" dirty="0" err="1"/>
              <a:t>failiure</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Marcador de contenido 3">
            <a:extLst>
              <a:ext uri="{FF2B5EF4-FFF2-40B4-BE49-F238E27FC236}">
                <a16:creationId xmlns:a16="http://schemas.microsoft.com/office/drawing/2014/main" id="{7FFFA326-A5C3-CEB9-13D1-A38147232DC9}"/>
              </a:ext>
            </a:extLst>
          </p:cNvPr>
          <p:cNvPicPr>
            <a:picLocks noGrp="1" noChangeAspect="1"/>
          </p:cNvPicPr>
          <p:nvPr>
            <p:ph idx="4294967295"/>
          </p:nvPr>
        </p:nvPicPr>
        <p:blipFill>
          <a:blip r:embed="rId3"/>
          <a:stretch>
            <a:fillRect/>
          </a:stretch>
        </p:blipFill>
        <p:spPr>
          <a:xfrm>
            <a:off x="2275382" y="1690688"/>
            <a:ext cx="750485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sp>
        <p:nvSpPr>
          <p:cNvPr id="6" name="CuadroTexto 5">
            <a:extLst>
              <a:ext uri="{FF2B5EF4-FFF2-40B4-BE49-F238E27FC236}">
                <a16:creationId xmlns:a16="http://schemas.microsoft.com/office/drawing/2014/main" id="{1B1B5BAC-9E8F-931F-FF1A-33E21A8F5A10}"/>
              </a:ext>
            </a:extLst>
          </p:cNvPr>
          <p:cNvSpPr txBox="1"/>
          <p:nvPr/>
        </p:nvSpPr>
        <p:spPr>
          <a:xfrm>
            <a:off x="1294646" y="6120143"/>
            <a:ext cx="6464014" cy="369332"/>
          </a:xfrm>
          <a:prstGeom prst="rect">
            <a:avLst/>
          </a:prstGeom>
          <a:noFill/>
        </p:spPr>
        <p:txBody>
          <a:bodyPr wrap="none" rtlCol="0">
            <a:spAutoFit/>
          </a:bodyPr>
          <a:lstStyle/>
          <a:p>
            <a:r>
              <a:rPr lang="en-US" dirty="0"/>
              <a:t>The lines show distances and kilometers to city, railways and coasts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2" name="Content Placeholder 3">
            <a:extLst>
              <a:ext uri="{FF2B5EF4-FFF2-40B4-BE49-F238E27FC236}">
                <a16:creationId xmlns:a16="http://schemas.microsoft.com/office/drawing/2014/main" id="{8368ACA7-9042-AF24-17BE-004B7BBDE0FD}"/>
              </a:ext>
            </a:extLst>
          </p:cNvPr>
          <p:cNvPicPr>
            <a:picLocks noGrp="1" noChangeAspect="1"/>
          </p:cNvPicPr>
          <p:nvPr>
            <p:ph idx="4294967295"/>
          </p:nvPr>
        </p:nvPicPr>
        <p:blipFill>
          <a:blip r:embed="rId3"/>
          <a:stretch>
            <a:fillRect/>
          </a:stretch>
        </p:blipFill>
        <p:spPr>
          <a:xfrm>
            <a:off x="1468245" y="1599288"/>
            <a:ext cx="9255509"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0570"/>
            <a:ext cx="10312867" cy="4562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If we can determine if the first stage will land successfully, we can determine the cost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Marcador de contenido 3">
            <a:extLst>
              <a:ext uri="{FF2B5EF4-FFF2-40B4-BE49-F238E27FC236}">
                <a16:creationId xmlns:a16="http://schemas.microsoft.com/office/drawing/2014/main" id="{248047C1-ADAE-AE33-5159-E0D3812F2889}"/>
              </a:ext>
            </a:extLst>
          </p:cNvPr>
          <p:cNvPicPr>
            <a:picLocks noGrp="1" noChangeAspect="1"/>
          </p:cNvPicPr>
          <p:nvPr>
            <p:ph idx="4294967295"/>
          </p:nvPr>
        </p:nvPicPr>
        <p:blipFill>
          <a:blip r:embed="rId3"/>
          <a:stretch>
            <a:fillRect/>
          </a:stretch>
        </p:blipFill>
        <p:spPr>
          <a:xfrm>
            <a:off x="3140183" y="2091351"/>
            <a:ext cx="5911633" cy="2437882"/>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site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2" name="Content Placeholder 3" descr="Graphical user interface, application&#10;&#10;Description automatically generated">
            <a:extLst>
              <a:ext uri="{FF2B5EF4-FFF2-40B4-BE49-F238E27FC236}">
                <a16:creationId xmlns:a16="http://schemas.microsoft.com/office/drawing/2014/main" id="{54D60CDE-4F4A-4B5F-BC35-36AEE3EE4A7A}"/>
              </a:ext>
            </a:extLst>
          </p:cNvPr>
          <p:cNvPicPr>
            <a:picLocks noGrp="1" noChangeAspect="1"/>
          </p:cNvPicPr>
          <p:nvPr>
            <p:ph idx="4294967295"/>
          </p:nvPr>
        </p:nvPicPr>
        <p:blipFill rotWithShape="1">
          <a:blip r:embed="rId3"/>
          <a:srcRect b="18502"/>
          <a:stretch/>
        </p:blipFill>
        <p:spPr>
          <a:xfrm>
            <a:off x="769938" y="2122343"/>
            <a:ext cx="10414000" cy="3062606"/>
          </a:xfrm>
          <a:prstGeom prst="rect">
            <a:avLst/>
          </a:prstGeom>
        </p:spPr>
      </p:pic>
      <p:sp>
        <p:nvSpPr>
          <p:cNvPr id="4" name="CuadroTexto 3">
            <a:extLst>
              <a:ext uri="{FF2B5EF4-FFF2-40B4-BE49-F238E27FC236}">
                <a16:creationId xmlns:a16="http://schemas.microsoft.com/office/drawing/2014/main" id="{06D9D7DE-9993-6226-C3F9-772A15CA51B8}"/>
              </a:ext>
            </a:extLst>
          </p:cNvPr>
          <p:cNvSpPr txBox="1"/>
          <p:nvPr/>
        </p:nvSpPr>
        <p:spPr>
          <a:xfrm>
            <a:off x="5191684" y="2866352"/>
            <a:ext cx="1787669" cy="369332"/>
          </a:xfrm>
          <a:prstGeom prst="rect">
            <a:avLst/>
          </a:prstGeom>
          <a:noFill/>
        </p:spPr>
        <p:txBody>
          <a:bodyPr wrap="none" rtlCol="0">
            <a:spAutoFit/>
          </a:bodyPr>
          <a:lstStyle/>
          <a:p>
            <a:r>
              <a:rPr lang="en-US" dirty="0"/>
              <a:t>Success launches</a:t>
            </a:r>
          </a:p>
        </p:txBody>
      </p:sp>
      <p:sp>
        <p:nvSpPr>
          <p:cNvPr id="6" name="Elipse 5">
            <a:extLst>
              <a:ext uri="{FF2B5EF4-FFF2-40B4-BE49-F238E27FC236}">
                <a16:creationId xmlns:a16="http://schemas.microsoft.com/office/drawing/2014/main" id="{CEF301D4-A328-C8A2-D064-C7EE64CD8725}"/>
              </a:ext>
            </a:extLst>
          </p:cNvPr>
          <p:cNvSpPr/>
          <p:nvPr/>
        </p:nvSpPr>
        <p:spPr>
          <a:xfrm>
            <a:off x="1267485" y="2471596"/>
            <a:ext cx="9916453" cy="957404"/>
          </a:xfrm>
          <a:prstGeom prst="ellipse">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ipse 6">
            <a:extLst>
              <a:ext uri="{FF2B5EF4-FFF2-40B4-BE49-F238E27FC236}">
                <a16:creationId xmlns:a16="http://schemas.microsoft.com/office/drawing/2014/main" id="{A3FCCD18-2744-541E-57D2-B28E945FC31F}"/>
              </a:ext>
            </a:extLst>
          </p:cNvPr>
          <p:cNvSpPr/>
          <p:nvPr/>
        </p:nvSpPr>
        <p:spPr>
          <a:xfrm>
            <a:off x="1330859" y="3778253"/>
            <a:ext cx="10221363" cy="9574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Fail launches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 are similar Accuracy</a:t>
            </a:r>
          </a:p>
          <a:p>
            <a:pPr>
              <a:lnSpc>
                <a:spcPct val="100000"/>
              </a:lnSpc>
              <a:spcBef>
                <a:spcPts val="1400"/>
              </a:spcBef>
            </a:pPr>
            <a:r>
              <a:rPr lang="en-US" sz="2200" dirty="0">
                <a:latin typeface="Abadi" panose="020B0604020104020204" pitchFamily="34" charset="0"/>
              </a:rPr>
              <a:t>The decision tree classifier is the model with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A4DCCEC1-58BF-5CD8-15F8-35694738DC55}"/>
              </a:ext>
            </a:extLst>
          </p:cNvPr>
          <p:cNvPicPr>
            <a:picLocks noChangeAspect="1"/>
          </p:cNvPicPr>
          <p:nvPr/>
        </p:nvPicPr>
        <p:blipFill>
          <a:blip r:embed="rId3"/>
          <a:stretch>
            <a:fillRect/>
          </a:stretch>
        </p:blipFill>
        <p:spPr>
          <a:xfrm>
            <a:off x="6728800" y="1924050"/>
            <a:ext cx="3695700" cy="30099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57400"/>
            <a:ext cx="515095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negative .i.e., unsuccessful landing marked as successful landing by the classifier.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668C4E36-3F6D-668B-F4FC-FBE03015F7F6}"/>
              </a:ext>
            </a:extLst>
          </p:cNvPr>
          <p:cNvPicPr>
            <a:picLocks noChangeAspect="1"/>
          </p:cNvPicPr>
          <p:nvPr/>
        </p:nvPicPr>
        <p:blipFill>
          <a:blip r:embed="rId3"/>
          <a:stretch>
            <a:fillRect/>
          </a:stretch>
        </p:blipFill>
        <p:spPr>
          <a:xfrm>
            <a:off x="6878829" y="2174704"/>
            <a:ext cx="4406782" cy="32451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7562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and Logistic Regression models are the best in terms of prediction accuracy for this dataset, being the most precise the 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is directly proportional time in years, because they will perfect the launches and the technology.</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GEO,HEO,SSOES L1 has the best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3700"/>
            <a:ext cx="10104817" cy="548898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200"/>
              </a:spcBef>
            </a:pPr>
            <a:r>
              <a:rPr lang="en-US" sz="8800" dirty="0">
                <a:solidFill>
                  <a:schemeClr val="accent3">
                    <a:lumMod val="25000"/>
                  </a:schemeClr>
                </a:solidFill>
                <a:latin typeface="Abadi"/>
              </a:rPr>
              <a:t>Data collection methodology:</a:t>
            </a:r>
          </a:p>
          <a:p>
            <a:pPr lvl="1">
              <a:lnSpc>
                <a:spcPct val="120000"/>
              </a:lnSpc>
              <a:spcBef>
                <a:spcPts val="1200"/>
              </a:spcBef>
            </a:pPr>
            <a:r>
              <a:rPr lang="en-US" sz="7200" dirty="0">
                <a:solidFill>
                  <a:schemeClr val="bg2">
                    <a:lumMod val="50000"/>
                  </a:schemeClr>
                </a:solidFill>
                <a:latin typeface="Abadi"/>
              </a:rPr>
              <a:t>Web scraping: Extract a Falcon 9 launch records HTML table from Wikipedia</a:t>
            </a:r>
          </a:p>
          <a:p>
            <a:pPr lvl="1">
              <a:lnSpc>
                <a:spcPct val="120000"/>
              </a:lnSpc>
              <a:spcBef>
                <a:spcPts val="1200"/>
              </a:spcBef>
            </a:pPr>
            <a:r>
              <a:rPr lang="en-US" sz="7200" dirty="0">
                <a:solidFill>
                  <a:schemeClr val="bg2">
                    <a:lumMod val="50000"/>
                  </a:schemeClr>
                </a:solidFill>
                <a:latin typeface="Abadi"/>
              </a:rPr>
              <a:t>Data collection API: Request to the SpaceX API</a:t>
            </a:r>
          </a:p>
          <a:p>
            <a:pPr>
              <a:lnSpc>
                <a:spcPct val="120000"/>
              </a:lnSpc>
              <a:spcBef>
                <a:spcPts val="1200"/>
              </a:spcBef>
            </a:pPr>
            <a:r>
              <a:rPr lang="en-US" sz="8800" dirty="0">
                <a:solidFill>
                  <a:schemeClr val="accent3">
                    <a:lumMod val="25000"/>
                  </a:schemeClr>
                </a:solidFill>
                <a:latin typeface="Abadi"/>
              </a:rPr>
              <a:t>Perform data wrangling</a:t>
            </a:r>
          </a:p>
          <a:p>
            <a:pPr lvl="1">
              <a:lnSpc>
                <a:spcPct val="120000"/>
              </a:lnSpc>
              <a:spcBef>
                <a:spcPts val="1200"/>
              </a:spcBef>
            </a:pPr>
            <a:r>
              <a:rPr lang="en-US" sz="7600" dirty="0">
                <a:solidFill>
                  <a:schemeClr val="bg2">
                    <a:lumMod val="50000"/>
                  </a:schemeClr>
                </a:solidFill>
                <a:latin typeface="Abadi"/>
              </a:rPr>
              <a:t>Perform exploratory Data Analysis and determine Training Labels, Cleaning data of null values and irrelevant columns</a:t>
            </a:r>
          </a:p>
          <a:p>
            <a:pPr>
              <a:lnSpc>
                <a:spcPct val="120000"/>
              </a:lnSpc>
              <a:spcBef>
                <a:spcPts val="12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2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200"/>
              </a:spcBef>
            </a:pPr>
            <a:r>
              <a:rPr lang="en-US" sz="8800" dirty="0">
                <a:solidFill>
                  <a:schemeClr val="accent3">
                    <a:lumMod val="25000"/>
                  </a:schemeClr>
                </a:solidFill>
                <a:latin typeface="Abadi"/>
              </a:rPr>
              <a:t>Perform predictive analysis using classification models</a:t>
            </a:r>
          </a:p>
          <a:p>
            <a:pPr lvl="1">
              <a:lnSpc>
                <a:spcPct val="120000"/>
              </a:lnSpc>
              <a:spcBef>
                <a:spcPts val="1200"/>
              </a:spcBef>
            </a:pPr>
            <a:r>
              <a:rPr lang="en-US" sz="7200" dirty="0">
                <a:solidFill>
                  <a:schemeClr val="bg2">
                    <a:lumMod val="50000"/>
                  </a:schemeClr>
                </a:solidFill>
                <a:latin typeface="Abadi"/>
              </a:rPr>
              <a:t>Create column class(succeed or fail) ,Standardize the data, split into training and test data, Find best Hyperparameter for SVM, Classification Trees and Logistic Regression and evaluate accuracy and tunes hyperparameters with </a:t>
            </a:r>
            <a:r>
              <a:rPr lang="en-US" sz="7200" dirty="0" err="1">
                <a:solidFill>
                  <a:schemeClr val="bg2">
                    <a:lumMod val="50000"/>
                  </a:schemeClr>
                </a:solidFill>
                <a:latin typeface="Abadi"/>
              </a:rPr>
              <a:t>GridSearchCV</a:t>
            </a:r>
            <a:r>
              <a:rPr lang="en-US" sz="7200" dirty="0">
                <a:solidFill>
                  <a:schemeClr val="bg2">
                    <a:lumMod val="50000"/>
                  </a:schemeClr>
                </a:solidFill>
                <a:latin typeface="Abadi"/>
              </a:rPr>
              <a:t> object</a:t>
            </a:r>
          </a:p>
          <a:p>
            <a:pPr>
              <a:lnSpc>
                <a:spcPct val="120000"/>
              </a:lnSpc>
              <a:spcBef>
                <a:spcPts val="1400"/>
              </a:spcBef>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lvl="1"/>
            <a:r>
              <a:rPr lang="en-US" sz="2000" dirty="0">
                <a:ln w="0"/>
                <a:effectLst>
                  <a:outerShdw blurRad="38100" dist="19050" dir="2700000" algn="tl" rotWithShape="0">
                    <a:schemeClr val="dk1">
                      <a:alpha val="40000"/>
                    </a:schemeClr>
                  </a:outerShdw>
                </a:effectLst>
                <a:latin typeface="Abadi"/>
              </a:rPr>
              <a:t>Extract a Falcon 9 launch records HTML table from Wikipedia and parse the table and convert it into a Pandas data frame with </a:t>
            </a:r>
            <a:r>
              <a:rPr lang="en-US" sz="2000" dirty="0" err="1">
                <a:ln w="0"/>
                <a:effectLst>
                  <a:outerShdw blurRad="38100" dist="19050" dir="2700000" algn="tl" rotWithShape="0">
                    <a:schemeClr val="dk1">
                      <a:alpha val="40000"/>
                    </a:schemeClr>
                  </a:outerShdw>
                </a:effectLst>
                <a:latin typeface="Abadi"/>
              </a:rPr>
              <a:t>BeautifulSoup</a:t>
            </a:r>
            <a:r>
              <a:rPr lang="en-US" sz="2000" dirty="0">
                <a:ln w="0"/>
                <a:effectLst>
                  <a:outerShdw blurRad="38100" dist="19050" dir="2700000" algn="tl" rotWithShape="0">
                    <a:schemeClr val="dk1">
                      <a:alpha val="40000"/>
                    </a:schemeClr>
                  </a:outerShdw>
                </a:effectLst>
                <a:latin typeface="Abadi"/>
              </a:rPr>
              <a:t> </a:t>
            </a:r>
          </a:p>
          <a:p>
            <a:pPr lvl="1">
              <a:lnSpc>
                <a:spcPct val="120000"/>
              </a:lnSpc>
              <a:spcBef>
                <a:spcPts val="1400"/>
              </a:spcBef>
            </a:pPr>
            <a:r>
              <a:rPr lang="en-US" sz="2000" dirty="0">
                <a:ln w="0"/>
                <a:effectLst>
                  <a:outerShdw blurRad="38100" dist="19050" dir="2700000" algn="tl" rotWithShape="0">
                    <a:schemeClr val="dk1">
                      <a:alpha val="40000"/>
                    </a:schemeClr>
                  </a:outerShdw>
                </a:effectLst>
                <a:latin typeface="Abadi"/>
              </a:rPr>
              <a:t>Data collection API: Request to the SpaceX API using Pandas and </a:t>
            </a:r>
            <a:r>
              <a:rPr lang="en-US" sz="2000" dirty="0" err="1">
                <a:ln w="0"/>
                <a:effectLst>
                  <a:outerShdw blurRad="38100" dist="19050" dir="2700000" algn="tl" rotWithShape="0">
                    <a:schemeClr val="dk1">
                      <a:alpha val="40000"/>
                    </a:schemeClr>
                  </a:outerShdw>
                </a:effectLst>
                <a:latin typeface="Abadi"/>
              </a:rPr>
              <a:t>Numpy</a:t>
            </a:r>
            <a:r>
              <a:rPr lang="en-US" sz="2000" dirty="0">
                <a:ln w="0"/>
                <a:effectLst>
                  <a:outerShdw blurRad="38100" dist="19050" dir="2700000" algn="tl" rotWithShape="0">
                    <a:schemeClr val="dk1">
                      <a:alpha val="40000"/>
                    </a:schemeClr>
                  </a:outerShdw>
                </a:effectLst>
                <a:latin typeface="Abadi"/>
              </a:rPr>
              <a:t> and use </a:t>
            </a:r>
            <a:r>
              <a:rPr lang="en-US" sz="2000" dirty="0" err="1">
                <a:ln w="0"/>
                <a:effectLst>
                  <a:outerShdw blurRad="38100" dist="19050" dir="2700000" algn="tl" rotWithShape="0">
                    <a:schemeClr val="dk1">
                      <a:alpha val="40000"/>
                    </a:schemeClr>
                  </a:outerShdw>
                </a:effectLst>
                <a:latin typeface="Abadi"/>
              </a:rPr>
              <a:t>json</a:t>
            </a:r>
            <a:r>
              <a:rPr lang="en-US" sz="2000" dirty="0">
                <a:ln w="0"/>
                <a:effectLst>
                  <a:outerShdw blurRad="38100" dist="19050" dir="2700000" algn="tl" rotWithShape="0">
                    <a:schemeClr val="dk1">
                      <a:alpha val="40000"/>
                    </a:schemeClr>
                  </a:outerShdw>
                </a:effectLst>
                <a:latin typeface="Abadi"/>
              </a:rPr>
              <a:t> to decode the response content and turn it into Pandas </a:t>
            </a:r>
            <a:r>
              <a:rPr lang="en-US" sz="2000" dirty="0" err="1">
                <a:ln w="0"/>
                <a:effectLst>
                  <a:outerShdw blurRad="38100" dist="19050" dir="2700000" algn="tl" rotWithShape="0">
                    <a:schemeClr val="dk1">
                      <a:alpha val="40000"/>
                    </a:schemeClr>
                  </a:outerShdw>
                </a:effectLst>
                <a:latin typeface="Abadi"/>
              </a:rPr>
              <a:t>dataframe</a:t>
            </a:r>
            <a:endParaRPr lang="en-US" dirty="0">
              <a:ln w="0"/>
              <a:effectLst>
                <a:outerShdw blurRad="38100" dist="19050" dir="2700000" algn="tl" rotWithShape="0">
                  <a:schemeClr val="dk1">
                    <a:alpha val="40000"/>
                  </a:schemeClr>
                </a:outerShdw>
              </a:effectLst>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Elipse 1">
            <a:extLst>
              <a:ext uri="{FF2B5EF4-FFF2-40B4-BE49-F238E27FC236}">
                <a16:creationId xmlns:a16="http://schemas.microsoft.com/office/drawing/2014/main" id="{BA93158B-C548-A145-B5C8-D5C4D8BBE493}"/>
              </a:ext>
            </a:extLst>
          </p:cNvPr>
          <p:cNvSpPr/>
          <p:nvPr/>
        </p:nvSpPr>
        <p:spPr>
          <a:xfrm>
            <a:off x="1249379" y="4303645"/>
            <a:ext cx="1774479" cy="669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Wikipedia</a:t>
            </a:r>
          </a:p>
        </p:txBody>
      </p:sp>
      <p:sp>
        <p:nvSpPr>
          <p:cNvPr id="3" name="Rectángulo 2">
            <a:extLst>
              <a:ext uri="{FF2B5EF4-FFF2-40B4-BE49-F238E27FC236}">
                <a16:creationId xmlns:a16="http://schemas.microsoft.com/office/drawing/2014/main" id="{9A87A449-C0F5-9243-DD63-1BA758755E21}"/>
              </a:ext>
            </a:extLst>
          </p:cNvPr>
          <p:cNvSpPr/>
          <p:nvPr/>
        </p:nvSpPr>
        <p:spPr>
          <a:xfrm>
            <a:off x="4762123" y="4303645"/>
            <a:ext cx="1602463" cy="669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BeautifulSoup</a:t>
            </a:r>
            <a:endParaRPr lang="en-US" dirty="0"/>
          </a:p>
        </p:txBody>
      </p:sp>
      <p:sp>
        <p:nvSpPr>
          <p:cNvPr id="4" name="Rectángulo: esquinas redondeadas 3">
            <a:extLst>
              <a:ext uri="{FF2B5EF4-FFF2-40B4-BE49-F238E27FC236}">
                <a16:creationId xmlns:a16="http://schemas.microsoft.com/office/drawing/2014/main" id="{27E4AD6E-9111-0645-350E-66B38B90BAA0}"/>
              </a:ext>
            </a:extLst>
          </p:cNvPr>
          <p:cNvSpPr/>
          <p:nvPr/>
        </p:nvSpPr>
        <p:spPr>
          <a:xfrm>
            <a:off x="8714772" y="4463358"/>
            <a:ext cx="2191636" cy="15622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ready for wrangling</a:t>
            </a:r>
          </a:p>
        </p:txBody>
      </p:sp>
      <p:sp>
        <p:nvSpPr>
          <p:cNvPr id="7" name="Elipse 6">
            <a:extLst>
              <a:ext uri="{FF2B5EF4-FFF2-40B4-BE49-F238E27FC236}">
                <a16:creationId xmlns:a16="http://schemas.microsoft.com/office/drawing/2014/main" id="{15660DA3-6AE3-5B17-379F-317CD77977E9}"/>
              </a:ext>
            </a:extLst>
          </p:cNvPr>
          <p:cNvSpPr/>
          <p:nvPr/>
        </p:nvSpPr>
        <p:spPr>
          <a:xfrm>
            <a:off x="1175443" y="5507006"/>
            <a:ext cx="1774479" cy="669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SpaceX API</a:t>
            </a:r>
          </a:p>
        </p:txBody>
      </p:sp>
      <p:sp>
        <p:nvSpPr>
          <p:cNvPr id="8" name="Rectángulo 7">
            <a:extLst>
              <a:ext uri="{FF2B5EF4-FFF2-40B4-BE49-F238E27FC236}">
                <a16:creationId xmlns:a16="http://schemas.microsoft.com/office/drawing/2014/main" id="{3ADC005B-ACAC-0D6A-6E06-31760B49A592}"/>
              </a:ext>
            </a:extLst>
          </p:cNvPr>
          <p:cNvSpPr/>
          <p:nvPr/>
        </p:nvSpPr>
        <p:spPr>
          <a:xfrm>
            <a:off x="4762122" y="5508747"/>
            <a:ext cx="1602463" cy="669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Json</a:t>
            </a:r>
            <a:endParaRPr lang="en-US" dirty="0"/>
          </a:p>
        </p:txBody>
      </p:sp>
      <p:cxnSp>
        <p:nvCxnSpPr>
          <p:cNvPr id="10" name="Conector recto de flecha 9">
            <a:extLst>
              <a:ext uri="{FF2B5EF4-FFF2-40B4-BE49-F238E27FC236}">
                <a16:creationId xmlns:a16="http://schemas.microsoft.com/office/drawing/2014/main" id="{EE2063C1-7377-DCF7-5512-D475FBA03B02}"/>
              </a:ext>
            </a:extLst>
          </p:cNvPr>
          <p:cNvCxnSpPr>
            <a:stCxn id="2" idx="6"/>
            <a:endCxn id="3" idx="1"/>
          </p:cNvCxnSpPr>
          <p:nvPr/>
        </p:nvCxnSpPr>
        <p:spPr>
          <a:xfrm>
            <a:off x="3023858" y="4638624"/>
            <a:ext cx="17382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3A20172C-5CAA-4D2B-ACFF-08691B9882BE}"/>
              </a:ext>
            </a:extLst>
          </p:cNvPr>
          <p:cNvCxnSpPr>
            <a:cxnSpLocks/>
            <a:stCxn id="3" idx="3"/>
            <a:endCxn id="18" idx="1"/>
          </p:cNvCxnSpPr>
          <p:nvPr/>
        </p:nvCxnSpPr>
        <p:spPr>
          <a:xfrm>
            <a:off x="6364586" y="4638624"/>
            <a:ext cx="579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E4B389A4-0FC2-1422-4335-E66C5026B857}"/>
              </a:ext>
            </a:extLst>
          </p:cNvPr>
          <p:cNvCxnSpPr>
            <a:stCxn id="7" idx="6"/>
            <a:endCxn id="8" idx="1"/>
          </p:cNvCxnSpPr>
          <p:nvPr/>
        </p:nvCxnSpPr>
        <p:spPr>
          <a:xfrm>
            <a:off x="2949922" y="5841985"/>
            <a:ext cx="1812200" cy="32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3B91283E-0732-2C01-DDBF-0777AB6A6021}"/>
              </a:ext>
            </a:extLst>
          </p:cNvPr>
          <p:cNvCxnSpPr>
            <a:cxnSpLocks/>
            <a:stCxn id="8" idx="3"/>
            <a:endCxn id="20" idx="1"/>
          </p:cNvCxnSpPr>
          <p:nvPr/>
        </p:nvCxnSpPr>
        <p:spPr>
          <a:xfrm flipV="1">
            <a:off x="6364585" y="5825415"/>
            <a:ext cx="577448" cy="18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esquinas redondeadas 17">
            <a:extLst>
              <a:ext uri="{FF2B5EF4-FFF2-40B4-BE49-F238E27FC236}">
                <a16:creationId xmlns:a16="http://schemas.microsoft.com/office/drawing/2014/main" id="{A66FDA98-AF15-8DCB-C361-49D1FB1C2E0C}"/>
              </a:ext>
            </a:extLst>
          </p:cNvPr>
          <p:cNvSpPr/>
          <p:nvPr/>
        </p:nvSpPr>
        <p:spPr>
          <a:xfrm>
            <a:off x="6944008" y="4259137"/>
            <a:ext cx="1391561" cy="758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 data into csv file</a:t>
            </a:r>
          </a:p>
        </p:txBody>
      </p:sp>
      <p:sp>
        <p:nvSpPr>
          <p:cNvPr id="20" name="Rectángulo: esquinas redondeadas 19">
            <a:extLst>
              <a:ext uri="{FF2B5EF4-FFF2-40B4-BE49-F238E27FC236}">
                <a16:creationId xmlns:a16="http://schemas.microsoft.com/office/drawing/2014/main" id="{54A9E34E-298E-DA88-E6E5-CA88DDA1BADA}"/>
              </a:ext>
            </a:extLst>
          </p:cNvPr>
          <p:cNvSpPr/>
          <p:nvPr/>
        </p:nvSpPr>
        <p:spPr>
          <a:xfrm>
            <a:off x="6942033" y="5445928"/>
            <a:ext cx="1391561" cy="758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Normalize data into csv file</a:t>
            </a:r>
          </a:p>
        </p:txBody>
      </p:sp>
      <p:cxnSp>
        <p:nvCxnSpPr>
          <p:cNvPr id="24" name="Conector recto de flecha 23">
            <a:extLst>
              <a:ext uri="{FF2B5EF4-FFF2-40B4-BE49-F238E27FC236}">
                <a16:creationId xmlns:a16="http://schemas.microsoft.com/office/drawing/2014/main" id="{F68A678D-4D97-FEC4-4886-0745850834C4}"/>
              </a:ext>
            </a:extLst>
          </p:cNvPr>
          <p:cNvCxnSpPr>
            <a:stCxn id="18" idx="3"/>
            <a:endCxn id="4" idx="1"/>
          </p:cNvCxnSpPr>
          <p:nvPr/>
        </p:nvCxnSpPr>
        <p:spPr>
          <a:xfrm>
            <a:off x="8335569" y="4638624"/>
            <a:ext cx="379203" cy="60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3FF2D126-9F32-C743-F10C-E2A077F5DE37}"/>
              </a:ext>
            </a:extLst>
          </p:cNvPr>
          <p:cNvCxnSpPr>
            <a:stCxn id="20" idx="3"/>
            <a:endCxn id="4" idx="1"/>
          </p:cNvCxnSpPr>
          <p:nvPr/>
        </p:nvCxnSpPr>
        <p:spPr>
          <a:xfrm flipV="1">
            <a:off x="8333594" y="5244466"/>
            <a:ext cx="381178" cy="580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7"/>
            <a:ext cx="5461000" cy="4997811"/>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600" dirty="0">
                <a:solidFill>
                  <a:srgbClr val="1C7DDB"/>
                </a:solidFill>
                <a:latin typeface="Abadi"/>
              </a:rPr>
              <a:t>1º Get the data from SpaceX Rest</a:t>
            </a:r>
          </a:p>
          <a:p>
            <a:pPr marL="0" indent="0">
              <a:buNone/>
            </a:pPr>
            <a:endParaRPr lang="en-US" sz="1600" dirty="0">
              <a:solidFill>
                <a:srgbClr val="1C7DDB"/>
              </a:solidFill>
              <a:latin typeface="Abadi"/>
            </a:endParaRPr>
          </a:p>
          <a:p>
            <a:pPr marL="0" indent="0">
              <a:buNone/>
            </a:pPr>
            <a:r>
              <a:rPr lang="en-US" sz="1600" dirty="0">
                <a:solidFill>
                  <a:srgbClr val="1C7DDB"/>
                </a:solidFill>
                <a:latin typeface="Abadi"/>
              </a:rPr>
              <a:t>2º Convert the </a:t>
            </a:r>
            <a:r>
              <a:rPr lang="en-US" sz="1600" dirty="0" err="1">
                <a:solidFill>
                  <a:srgbClr val="1C7DDB"/>
                </a:solidFill>
                <a:latin typeface="Abadi"/>
              </a:rPr>
              <a:t>json</a:t>
            </a:r>
            <a:r>
              <a:rPr lang="en-US" sz="1600" dirty="0">
                <a:solidFill>
                  <a:srgbClr val="1C7DDB"/>
                </a:solidFill>
                <a:latin typeface="Abadi"/>
              </a:rPr>
              <a:t> result into a data frame</a:t>
            </a:r>
          </a:p>
          <a:p>
            <a:pPr marL="0" indent="0">
              <a:buNone/>
            </a:pPr>
            <a:endParaRPr lang="en-US" sz="1600" dirty="0">
              <a:solidFill>
                <a:srgbClr val="1C7DDB"/>
              </a:solidFill>
              <a:latin typeface="Abadi"/>
            </a:endParaRPr>
          </a:p>
          <a:p>
            <a:pPr marL="0" indent="0">
              <a:buNone/>
            </a:pPr>
            <a:r>
              <a:rPr lang="en-US" sz="1600" dirty="0">
                <a:solidFill>
                  <a:srgbClr val="1C7DDB"/>
                </a:solidFill>
                <a:latin typeface="Abadi"/>
              </a:rPr>
              <a:t>3º Clean Data and take subset of our </a:t>
            </a:r>
            <a:r>
              <a:rPr lang="en-US" sz="1600" dirty="0" err="1">
                <a:solidFill>
                  <a:srgbClr val="1C7DDB"/>
                </a:solidFill>
                <a:latin typeface="Abadi"/>
              </a:rPr>
              <a:t>dataframe</a:t>
            </a:r>
            <a:endParaRPr lang="en-US" sz="1600" dirty="0">
              <a:solidFill>
                <a:srgbClr val="1C7DDB"/>
              </a:solidFill>
              <a:latin typeface="Abadi"/>
            </a:endParaRPr>
          </a:p>
          <a:p>
            <a:pPr marL="0" indent="0">
              <a:buNone/>
            </a:pPr>
            <a:endParaRPr lang="en-US" sz="1600" dirty="0">
              <a:solidFill>
                <a:srgbClr val="1C7DDB"/>
              </a:solidFill>
              <a:latin typeface="Abadi"/>
            </a:endParaRPr>
          </a:p>
          <a:p>
            <a:pPr marL="0" indent="0">
              <a:buNone/>
            </a:pPr>
            <a:endParaRPr lang="en-US" sz="1600" dirty="0">
              <a:solidFill>
                <a:srgbClr val="1C7DDB"/>
              </a:solidFill>
              <a:latin typeface="Abadi"/>
            </a:endParaRPr>
          </a:p>
          <a:p>
            <a:pPr marL="0" indent="0">
              <a:buNone/>
            </a:pPr>
            <a:endParaRPr lang="en-US" sz="1600" dirty="0">
              <a:solidFill>
                <a:srgbClr val="1C7DDB"/>
              </a:solidFill>
              <a:latin typeface="Abadi"/>
            </a:endParaRPr>
          </a:p>
          <a:p>
            <a:pPr marL="0" indent="0">
              <a:buNone/>
            </a:pPr>
            <a:r>
              <a:rPr lang="en-US" sz="1600" dirty="0">
                <a:solidFill>
                  <a:srgbClr val="1C7DDB"/>
                </a:solidFill>
                <a:latin typeface="Abadi"/>
              </a:rPr>
              <a:t>4ºConstruct our dataset and combine into a dictionary</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1600" dirty="0">
                <a:solidFill>
                  <a:srgbClr val="1C7DDB"/>
                </a:solidFill>
                <a:latin typeface="Abadi"/>
              </a:rPr>
              <a:t>5º Export to csv file</a:t>
            </a:r>
          </a:p>
          <a:p>
            <a:pPr marL="0" indent="0">
              <a:buNone/>
            </a:pPr>
            <a:endParaRPr lang="en-US" sz="16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a:t>
            </a:r>
          </a:p>
          <a:p>
            <a:pPr>
              <a:lnSpc>
                <a:spcPct val="100000"/>
              </a:lnSpc>
              <a:spcBef>
                <a:spcPts val="1400"/>
              </a:spcBef>
            </a:pPr>
            <a:endParaRPr lang="en-US" sz="2200" dirty="0">
              <a:solidFill>
                <a:schemeClr val="accent3">
                  <a:lumMod val="25000"/>
                </a:schemeClr>
              </a:solidFill>
              <a:latin typeface="Abadi"/>
            </a:endParaRPr>
          </a:p>
          <a:p>
            <a:pPr marL="0" indent="0">
              <a:buNone/>
            </a:pPr>
            <a:r>
              <a:rPr lang="en-US" dirty="0"/>
              <a:t>https://github.com/renzomacedo/DataScienceCapstone/blob/main/jupyter-labs-spacex-data-collection-api.ipynb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A1DB4E18-F2DA-9439-93BE-CA1AD963DFC3}"/>
              </a:ext>
            </a:extLst>
          </p:cNvPr>
          <p:cNvPicPr>
            <a:picLocks noChangeAspect="1"/>
          </p:cNvPicPr>
          <p:nvPr/>
        </p:nvPicPr>
        <p:blipFill>
          <a:blip r:embed="rId3"/>
          <a:stretch>
            <a:fillRect/>
          </a:stretch>
        </p:blipFill>
        <p:spPr>
          <a:xfrm>
            <a:off x="6246972" y="2051377"/>
            <a:ext cx="2681480" cy="520395"/>
          </a:xfrm>
          <a:prstGeom prst="rect">
            <a:avLst/>
          </a:prstGeom>
        </p:spPr>
      </p:pic>
      <p:pic>
        <p:nvPicPr>
          <p:cNvPr id="9" name="Imagen 8">
            <a:extLst>
              <a:ext uri="{FF2B5EF4-FFF2-40B4-BE49-F238E27FC236}">
                <a16:creationId xmlns:a16="http://schemas.microsoft.com/office/drawing/2014/main" id="{CB54B179-9BCD-8390-951D-9DF4C32914F0}"/>
              </a:ext>
            </a:extLst>
          </p:cNvPr>
          <p:cNvPicPr>
            <a:picLocks noChangeAspect="1"/>
          </p:cNvPicPr>
          <p:nvPr/>
        </p:nvPicPr>
        <p:blipFill>
          <a:blip r:embed="rId4"/>
          <a:stretch>
            <a:fillRect/>
          </a:stretch>
        </p:blipFill>
        <p:spPr>
          <a:xfrm>
            <a:off x="6242344" y="2844125"/>
            <a:ext cx="3143250" cy="171450"/>
          </a:xfrm>
          <a:prstGeom prst="rect">
            <a:avLst/>
          </a:prstGeom>
        </p:spPr>
      </p:pic>
      <p:pic>
        <p:nvPicPr>
          <p:cNvPr id="11" name="Imagen 10">
            <a:extLst>
              <a:ext uri="{FF2B5EF4-FFF2-40B4-BE49-F238E27FC236}">
                <a16:creationId xmlns:a16="http://schemas.microsoft.com/office/drawing/2014/main" id="{A7E71F4B-A9B8-A085-351C-3C6EE909F366}"/>
              </a:ext>
            </a:extLst>
          </p:cNvPr>
          <p:cNvPicPr>
            <a:picLocks noChangeAspect="1"/>
          </p:cNvPicPr>
          <p:nvPr/>
        </p:nvPicPr>
        <p:blipFill>
          <a:blip r:embed="rId5"/>
          <a:stretch>
            <a:fillRect/>
          </a:stretch>
        </p:blipFill>
        <p:spPr>
          <a:xfrm>
            <a:off x="6242344" y="3429000"/>
            <a:ext cx="4294323" cy="1036419"/>
          </a:xfrm>
          <a:prstGeom prst="rect">
            <a:avLst/>
          </a:prstGeom>
        </p:spPr>
      </p:pic>
      <p:pic>
        <p:nvPicPr>
          <p:cNvPr id="13" name="Imagen 12">
            <a:extLst>
              <a:ext uri="{FF2B5EF4-FFF2-40B4-BE49-F238E27FC236}">
                <a16:creationId xmlns:a16="http://schemas.microsoft.com/office/drawing/2014/main" id="{11D22121-181B-FA29-7415-6D05DBE4A0D2}"/>
              </a:ext>
            </a:extLst>
          </p:cNvPr>
          <p:cNvPicPr>
            <a:picLocks noChangeAspect="1"/>
          </p:cNvPicPr>
          <p:nvPr/>
        </p:nvPicPr>
        <p:blipFill>
          <a:blip r:embed="rId6"/>
          <a:stretch>
            <a:fillRect/>
          </a:stretch>
        </p:blipFill>
        <p:spPr>
          <a:xfrm>
            <a:off x="6242344" y="4837846"/>
            <a:ext cx="1842769" cy="1267488"/>
          </a:xfrm>
          <a:prstGeom prst="rect">
            <a:avLst/>
          </a:prstGeom>
        </p:spPr>
      </p:pic>
      <p:pic>
        <p:nvPicPr>
          <p:cNvPr id="15" name="Imagen 14">
            <a:extLst>
              <a:ext uri="{FF2B5EF4-FFF2-40B4-BE49-F238E27FC236}">
                <a16:creationId xmlns:a16="http://schemas.microsoft.com/office/drawing/2014/main" id="{A2F8E394-84A7-D475-C3CD-1E9964DC9FE5}"/>
              </a:ext>
            </a:extLst>
          </p:cNvPr>
          <p:cNvPicPr>
            <a:picLocks noChangeAspect="1"/>
          </p:cNvPicPr>
          <p:nvPr/>
        </p:nvPicPr>
        <p:blipFill>
          <a:blip r:embed="rId7"/>
          <a:stretch>
            <a:fillRect/>
          </a:stretch>
        </p:blipFill>
        <p:spPr>
          <a:xfrm>
            <a:off x="6229234" y="6461017"/>
            <a:ext cx="3419475" cy="2952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41894" y="6133957"/>
            <a:ext cx="2743200" cy="401638"/>
          </a:xfrm>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scraping: Extract a Falcon 9 launch records HTML table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https://github.com/renzomacedo/DataScienceCapstone/blob/main/jupyter-labs-webscraping.ipynb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392500"/>
            <a:ext cx="5461000" cy="4774450"/>
          </a:xfrm>
          <a:prstGeom prst="rect">
            <a:avLst/>
          </a:prstGeom>
          <a:ln>
            <a:solidFill>
              <a:srgbClr val="0B49CB"/>
            </a:solidFill>
            <a:prstDash val="dash"/>
          </a:ln>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1C7DDB"/>
                </a:solidFill>
                <a:latin typeface="Abadi"/>
              </a:rPr>
              <a:t>1º Getting response from html web and create coup object</a:t>
            </a:r>
          </a:p>
          <a:p>
            <a:pPr marL="0" indent="0">
              <a:buFont typeface="Arial" panose="020B0604020202020204" pitchFamily="34" charset="0"/>
              <a:buNone/>
            </a:pPr>
            <a:endParaRPr lang="en-US" sz="1800" dirty="0">
              <a:solidFill>
                <a:srgbClr val="1C7DDB"/>
              </a:solidFill>
              <a:latin typeface="Abadi"/>
            </a:endParaRPr>
          </a:p>
          <a:p>
            <a:pPr marL="0" indent="0">
              <a:buFont typeface="Arial" panose="020B0604020202020204" pitchFamily="34" charset="0"/>
              <a:buNone/>
            </a:pPr>
            <a:endParaRPr lang="en-US" sz="1800" dirty="0">
              <a:solidFill>
                <a:srgbClr val="1C7DDB"/>
              </a:solidFill>
              <a:latin typeface="Abadi"/>
            </a:endParaRPr>
          </a:p>
          <a:p>
            <a:pPr marL="0" indent="0">
              <a:buFont typeface="Arial" panose="020B0604020202020204" pitchFamily="34" charset="0"/>
              <a:buNone/>
            </a:pPr>
            <a:r>
              <a:rPr lang="en-US" sz="1800" dirty="0">
                <a:solidFill>
                  <a:srgbClr val="1C7DDB"/>
                </a:solidFill>
                <a:latin typeface="Abadi"/>
              </a:rPr>
              <a:t>2º Finding tables</a:t>
            </a:r>
          </a:p>
          <a:p>
            <a:pPr marL="0" indent="0">
              <a:buFont typeface="Arial" panose="020B0604020202020204" pitchFamily="34" charset="0"/>
              <a:buNone/>
            </a:pPr>
            <a:endParaRPr lang="en-US" sz="1800" dirty="0">
              <a:solidFill>
                <a:srgbClr val="1C7DDB"/>
              </a:solidFill>
              <a:latin typeface="Abadi"/>
            </a:endParaRPr>
          </a:p>
          <a:p>
            <a:pPr marL="0" indent="0">
              <a:buFont typeface="Arial" panose="020B0604020202020204" pitchFamily="34" charset="0"/>
              <a:buNone/>
            </a:pPr>
            <a:r>
              <a:rPr lang="en-US" sz="1800" dirty="0">
                <a:solidFill>
                  <a:srgbClr val="1C7DDB"/>
                </a:solidFill>
                <a:latin typeface="Abadi"/>
              </a:rPr>
              <a:t>3º Getting columns</a:t>
            </a:r>
          </a:p>
          <a:p>
            <a:pPr marL="0" indent="0">
              <a:buFont typeface="Arial" panose="020B0604020202020204" pitchFamily="34" charset="0"/>
              <a:buNone/>
            </a:pPr>
            <a:r>
              <a:rPr lang="en-US" sz="1800" dirty="0">
                <a:solidFill>
                  <a:srgbClr val="1C7DDB"/>
                </a:solidFill>
                <a:latin typeface="Abadi"/>
              </a:rPr>
              <a:t> </a:t>
            </a:r>
          </a:p>
          <a:p>
            <a:pPr marL="0" indent="0">
              <a:buFont typeface="Arial" panose="020B0604020202020204" pitchFamily="34" charset="0"/>
              <a:buNone/>
            </a:pPr>
            <a:endParaRPr lang="en-US" sz="1800" dirty="0">
              <a:solidFill>
                <a:srgbClr val="1C7DDB"/>
              </a:solidFill>
              <a:latin typeface="Abadi"/>
            </a:endParaRPr>
          </a:p>
          <a:p>
            <a:pPr marL="0" indent="0">
              <a:buFont typeface="Arial" panose="020B0604020202020204" pitchFamily="34" charset="0"/>
              <a:buNone/>
            </a:pPr>
            <a:r>
              <a:rPr lang="en-US" sz="1800" dirty="0">
                <a:solidFill>
                  <a:srgbClr val="1C7DDB"/>
                </a:solidFill>
                <a:latin typeface="Abadi"/>
              </a:rPr>
              <a:t>4º Create a dictionary</a:t>
            </a:r>
          </a:p>
          <a:p>
            <a:pPr marL="0" indent="0">
              <a:buFont typeface="Arial" panose="020B0604020202020204" pitchFamily="34" charset="0"/>
              <a:buNone/>
            </a:pPr>
            <a:endParaRPr lang="en-US" sz="1800" dirty="0">
              <a:solidFill>
                <a:srgbClr val="1C7DDB"/>
              </a:solidFill>
              <a:latin typeface="Abadi"/>
            </a:endParaRPr>
          </a:p>
          <a:p>
            <a:pPr marL="0" indent="0">
              <a:buFont typeface="Arial" panose="020B0604020202020204" pitchFamily="34" charset="0"/>
              <a:buNone/>
            </a:pPr>
            <a:r>
              <a:rPr lang="en-US" sz="1800" dirty="0">
                <a:solidFill>
                  <a:srgbClr val="1C7DDB"/>
                </a:solidFill>
                <a:latin typeface="Abadi"/>
              </a:rPr>
              <a:t>5º Appending data to dictionary keys</a:t>
            </a:r>
          </a:p>
          <a:p>
            <a:pPr marL="0" indent="0">
              <a:buFont typeface="Arial" panose="020B0604020202020204" pitchFamily="34" charset="0"/>
              <a:buNone/>
            </a:pPr>
            <a:endParaRPr lang="en-US" sz="1800" dirty="0">
              <a:solidFill>
                <a:srgbClr val="1C7DDB"/>
              </a:solidFill>
              <a:latin typeface="Abadi"/>
            </a:endParaRPr>
          </a:p>
          <a:p>
            <a:pPr marL="0" indent="0">
              <a:buFont typeface="Arial" panose="020B0604020202020204" pitchFamily="34" charset="0"/>
              <a:buNone/>
            </a:pPr>
            <a:endParaRPr lang="en-US" sz="1800" dirty="0">
              <a:solidFill>
                <a:srgbClr val="1C7DDB"/>
              </a:solidFill>
              <a:latin typeface="Abadi"/>
            </a:endParaRPr>
          </a:p>
          <a:p>
            <a:pPr marL="0" indent="0">
              <a:buFont typeface="Arial" panose="020B0604020202020204" pitchFamily="34" charset="0"/>
              <a:buNone/>
            </a:pPr>
            <a:r>
              <a:rPr lang="en-US" sz="1800" dirty="0">
                <a:solidFill>
                  <a:srgbClr val="1C7DDB"/>
                </a:solidFill>
                <a:latin typeface="Abadi"/>
              </a:rPr>
              <a:t>6º Dictionary to </a:t>
            </a:r>
            <a:r>
              <a:rPr lang="en-US" sz="1800" dirty="0" err="1">
                <a:solidFill>
                  <a:srgbClr val="1C7DDB"/>
                </a:solidFill>
                <a:latin typeface="Abadi"/>
              </a:rPr>
              <a:t>dataframe</a:t>
            </a:r>
            <a:r>
              <a:rPr lang="en-US" sz="1800" dirty="0">
                <a:solidFill>
                  <a:srgbClr val="1C7DDB"/>
                </a:solidFill>
                <a:latin typeface="Abadi"/>
              </a:rPr>
              <a:t> and </a:t>
            </a:r>
            <a:r>
              <a:rPr lang="en-US" sz="1800" dirty="0" err="1">
                <a:solidFill>
                  <a:srgbClr val="1C7DDB"/>
                </a:solidFill>
                <a:latin typeface="Abadi"/>
              </a:rPr>
              <a:t>dataframe</a:t>
            </a:r>
            <a:r>
              <a:rPr lang="en-US" sz="1800" dirty="0">
                <a:solidFill>
                  <a:srgbClr val="1C7DDB"/>
                </a:solidFill>
                <a:latin typeface="Abadi"/>
              </a:rPr>
              <a:t> to csv</a:t>
            </a:r>
          </a:p>
          <a:p>
            <a:pPr marL="0" indent="0">
              <a:buFont typeface="Arial" panose="020B0604020202020204" pitchFamily="34" charset="0"/>
              <a:buNone/>
            </a:pPr>
            <a:endParaRPr lang="en-US" sz="1800" dirty="0">
              <a:solidFill>
                <a:srgbClr val="1C7DDB"/>
              </a:solidFill>
              <a:latin typeface="Abadi"/>
            </a:endParaRPr>
          </a:p>
        </p:txBody>
      </p:sp>
      <p:pic>
        <p:nvPicPr>
          <p:cNvPr id="7" name="Imagen 6">
            <a:extLst>
              <a:ext uri="{FF2B5EF4-FFF2-40B4-BE49-F238E27FC236}">
                <a16:creationId xmlns:a16="http://schemas.microsoft.com/office/drawing/2014/main" id="{F7395C10-2E9B-6E3F-D3F1-39511D64AB3C}"/>
              </a:ext>
            </a:extLst>
          </p:cNvPr>
          <p:cNvPicPr>
            <a:picLocks noChangeAspect="1"/>
          </p:cNvPicPr>
          <p:nvPr/>
        </p:nvPicPr>
        <p:blipFill>
          <a:blip r:embed="rId3"/>
          <a:stretch>
            <a:fillRect/>
          </a:stretch>
        </p:blipFill>
        <p:spPr>
          <a:xfrm>
            <a:off x="6327098" y="1905703"/>
            <a:ext cx="5044163" cy="190717"/>
          </a:xfrm>
          <a:prstGeom prst="rect">
            <a:avLst/>
          </a:prstGeom>
        </p:spPr>
      </p:pic>
      <p:pic>
        <p:nvPicPr>
          <p:cNvPr id="9" name="Imagen 8">
            <a:extLst>
              <a:ext uri="{FF2B5EF4-FFF2-40B4-BE49-F238E27FC236}">
                <a16:creationId xmlns:a16="http://schemas.microsoft.com/office/drawing/2014/main" id="{1EDA1D55-EF9F-6C86-C476-F7648754358B}"/>
              </a:ext>
            </a:extLst>
          </p:cNvPr>
          <p:cNvPicPr>
            <a:picLocks noChangeAspect="1"/>
          </p:cNvPicPr>
          <p:nvPr/>
        </p:nvPicPr>
        <p:blipFill>
          <a:blip r:embed="rId4"/>
          <a:stretch>
            <a:fillRect/>
          </a:stretch>
        </p:blipFill>
        <p:spPr>
          <a:xfrm>
            <a:off x="6327099" y="2083685"/>
            <a:ext cx="3028950" cy="466725"/>
          </a:xfrm>
          <a:prstGeom prst="rect">
            <a:avLst/>
          </a:prstGeom>
        </p:spPr>
      </p:pic>
      <p:pic>
        <p:nvPicPr>
          <p:cNvPr id="12" name="Imagen 11">
            <a:extLst>
              <a:ext uri="{FF2B5EF4-FFF2-40B4-BE49-F238E27FC236}">
                <a16:creationId xmlns:a16="http://schemas.microsoft.com/office/drawing/2014/main" id="{48416DCB-2A6E-DDDA-AD26-53EC036926C2}"/>
              </a:ext>
            </a:extLst>
          </p:cNvPr>
          <p:cNvPicPr>
            <a:picLocks noChangeAspect="1"/>
          </p:cNvPicPr>
          <p:nvPr/>
        </p:nvPicPr>
        <p:blipFill>
          <a:blip r:embed="rId5"/>
          <a:stretch>
            <a:fillRect/>
          </a:stretch>
        </p:blipFill>
        <p:spPr>
          <a:xfrm>
            <a:off x="6307300" y="2747020"/>
            <a:ext cx="2143125" cy="323850"/>
          </a:xfrm>
          <a:prstGeom prst="rect">
            <a:avLst/>
          </a:prstGeom>
        </p:spPr>
      </p:pic>
      <p:pic>
        <p:nvPicPr>
          <p:cNvPr id="14" name="Imagen 13">
            <a:extLst>
              <a:ext uri="{FF2B5EF4-FFF2-40B4-BE49-F238E27FC236}">
                <a16:creationId xmlns:a16="http://schemas.microsoft.com/office/drawing/2014/main" id="{62134602-F8E2-A46C-2859-B0076DE268F4}"/>
              </a:ext>
            </a:extLst>
          </p:cNvPr>
          <p:cNvPicPr>
            <a:picLocks noChangeAspect="1"/>
          </p:cNvPicPr>
          <p:nvPr/>
        </p:nvPicPr>
        <p:blipFill>
          <a:blip r:embed="rId6"/>
          <a:stretch>
            <a:fillRect/>
          </a:stretch>
        </p:blipFill>
        <p:spPr>
          <a:xfrm>
            <a:off x="6327098" y="3374430"/>
            <a:ext cx="1531310" cy="561480"/>
          </a:xfrm>
          <a:prstGeom prst="rect">
            <a:avLst/>
          </a:prstGeom>
        </p:spPr>
      </p:pic>
      <p:pic>
        <p:nvPicPr>
          <p:cNvPr id="16" name="Imagen 15">
            <a:extLst>
              <a:ext uri="{FF2B5EF4-FFF2-40B4-BE49-F238E27FC236}">
                <a16:creationId xmlns:a16="http://schemas.microsoft.com/office/drawing/2014/main" id="{D5CE41CD-8084-F54B-08AF-7E4C58E20D1C}"/>
              </a:ext>
            </a:extLst>
          </p:cNvPr>
          <p:cNvPicPr>
            <a:picLocks noChangeAspect="1"/>
          </p:cNvPicPr>
          <p:nvPr/>
        </p:nvPicPr>
        <p:blipFill>
          <a:blip r:embed="rId7"/>
          <a:stretch>
            <a:fillRect/>
          </a:stretch>
        </p:blipFill>
        <p:spPr>
          <a:xfrm>
            <a:off x="9203605" y="3179980"/>
            <a:ext cx="1765534" cy="1308042"/>
          </a:xfrm>
          <a:prstGeom prst="rect">
            <a:avLst/>
          </a:prstGeom>
        </p:spPr>
      </p:pic>
      <p:pic>
        <p:nvPicPr>
          <p:cNvPr id="18" name="Imagen 17">
            <a:extLst>
              <a:ext uri="{FF2B5EF4-FFF2-40B4-BE49-F238E27FC236}">
                <a16:creationId xmlns:a16="http://schemas.microsoft.com/office/drawing/2014/main" id="{4AECA0E6-6C38-5AAE-81AD-BD40C697364C}"/>
              </a:ext>
            </a:extLst>
          </p:cNvPr>
          <p:cNvPicPr>
            <a:picLocks noChangeAspect="1"/>
          </p:cNvPicPr>
          <p:nvPr/>
        </p:nvPicPr>
        <p:blipFill>
          <a:blip r:embed="rId8"/>
          <a:stretch>
            <a:fillRect/>
          </a:stretch>
        </p:blipFill>
        <p:spPr>
          <a:xfrm>
            <a:off x="6327098" y="4874722"/>
            <a:ext cx="2454112" cy="580543"/>
          </a:xfrm>
          <a:prstGeom prst="rect">
            <a:avLst/>
          </a:prstGeom>
        </p:spPr>
      </p:pic>
      <p:pic>
        <p:nvPicPr>
          <p:cNvPr id="20" name="Imagen 19">
            <a:extLst>
              <a:ext uri="{FF2B5EF4-FFF2-40B4-BE49-F238E27FC236}">
                <a16:creationId xmlns:a16="http://schemas.microsoft.com/office/drawing/2014/main" id="{E765090A-B790-2915-76FE-E924F364416D}"/>
              </a:ext>
            </a:extLst>
          </p:cNvPr>
          <p:cNvPicPr>
            <a:picLocks noChangeAspect="1"/>
          </p:cNvPicPr>
          <p:nvPr/>
        </p:nvPicPr>
        <p:blipFill>
          <a:blip r:embed="rId9"/>
          <a:stretch>
            <a:fillRect/>
          </a:stretch>
        </p:blipFill>
        <p:spPr>
          <a:xfrm>
            <a:off x="6299947" y="5832762"/>
            <a:ext cx="4962525" cy="200025"/>
          </a:xfrm>
          <a:prstGeom prst="rect">
            <a:avLst/>
          </a:prstGeom>
        </p:spPr>
      </p:pic>
      <p:pic>
        <p:nvPicPr>
          <p:cNvPr id="22" name="Imagen 21">
            <a:extLst>
              <a:ext uri="{FF2B5EF4-FFF2-40B4-BE49-F238E27FC236}">
                <a16:creationId xmlns:a16="http://schemas.microsoft.com/office/drawing/2014/main" id="{CA8D10F5-C663-86F3-3CF6-718F2E467153}"/>
              </a:ext>
            </a:extLst>
          </p:cNvPr>
          <p:cNvPicPr>
            <a:picLocks noChangeAspect="1"/>
          </p:cNvPicPr>
          <p:nvPr/>
        </p:nvPicPr>
        <p:blipFill>
          <a:blip r:embed="rId10"/>
          <a:stretch>
            <a:fillRect/>
          </a:stretch>
        </p:blipFill>
        <p:spPr>
          <a:xfrm>
            <a:off x="6300897" y="6030382"/>
            <a:ext cx="2327165" cy="34805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660</TotalTime>
  <Words>1742</Words>
  <Application>Microsoft Office PowerPoint</Application>
  <PresentationFormat>Panorámica</PresentationFormat>
  <Paragraphs>276</Paragraphs>
  <Slides>47</Slides>
  <Notes>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47</vt:i4>
      </vt:variant>
    </vt:vector>
  </HeadingPairs>
  <TitlesOfParts>
    <vt:vector size="57" baseType="lpstr">
      <vt:lpstr>Abadi</vt:lpstr>
      <vt:lpstr>-apple-system</vt:lpstr>
      <vt:lpstr>Arial</vt:lpstr>
      <vt:lpstr>Calibri</vt:lpstr>
      <vt:lpstr>Calibri Light</vt:lpstr>
      <vt:lpstr>IBM Plex Mono SemiBold</vt:lpstr>
      <vt:lpstr>IBM Plex Mono Text</vt:lpstr>
      <vt:lpstr>var(--jp-code-font-family)</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Renzo</cp:lastModifiedBy>
  <cp:revision>228</cp:revision>
  <dcterms:created xsi:type="dcterms:W3CDTF">2021-04-29T18:58:34Z</dcterms:created>
  <dcterms:modified xsi:type="dcterms:W3CDTF">2022-09-16T18:09:38Z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